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aleway"/>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7BBF20-3B9A-438F-8F7D-801BD03DC737}">
  <a:tblStyle styleId="{207BBF20-3B9A-438F-8F7D-801BD03DC737}"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33544F7-46DF-421B-B94C-E608398DAE4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2219fdb3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2219fdb3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2219fdb3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2219fdb3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ba7252ec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ba7252ec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2219fe0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2219fe0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2219fdb31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2219fdb31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bd5b6e0c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bd5b6e0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bd5b6e0c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bd5b6e0c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ba7252ec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ba7252ec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5f4c649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5f4c649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2018aee5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2018aee5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2219fdb3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2219fdb3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2219fdb3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2219fdb3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2219fe06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2219fe0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2219fdb3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2219fdb3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2219fe06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2219fe06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ba7252ec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ba7252ec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ba7252ec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ba7252ec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ba7252ec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ba7252ec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5d24129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5d24129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30f9f431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30f9f431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2219fdb31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2219fdb31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30f9f431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30f9f431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30f9f431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30f9f431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30f9f431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30f9f431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5d2412a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05d2412a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f222bcf9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f222bcf9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2018aee5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2018aee5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2219fdb3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2219fdb3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2219fdb3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f2219fdb3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f222bcf9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f222bcf9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2219fdb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2219fdb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2219fdb3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2219fdb3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2219fdb3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2219fdb3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2219fdb3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2219fdb3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ieeexplore.ieee.org/stamp/stamp.jsp?tp=&amp;arnumber=9297529"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ieeexplore.ieee.org/stamp/stamp.jsp?tp=&amp;arnumber=942880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ieeexplore.ieee.org/document/9206693"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www.kaggle.com/kmalit/bank-customer-churn-prediction/data" TargetMode="External"/><Relationship Id="rId4" Type="http://schemas.openxmlformats.org/officeDocument/2006/relationships/hyperlink" Target="https://www.kaggle.com/kmalit/bank-customer-churn-prediction/dat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mini3-churnpred.herokuapp.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ieeexplore.ieee.org/document/9105767" TargetMode="External"/><Relationship Id="rId4" Type="http://schemas.openxmlformats.org/officeDocument/2006/relationships/hyperlink" Target="https://ieeexplore.ieee.org/document/9432259" TargetMode="External"/><Relationship Id="rId5" Type="http://schemas.openxmlformats.org/officeDocument/2006/relationships/hyperlink" Target="https://ieeexplore.ieee.org/document/8746940"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ieeexplore.ieee.org/document/8075270" TargetMode="External"/><Relationship Id="rId4" Type="http://schemas.openxmlformats.org/officeDocument/2006/relationships/hyperlink" Target="https://ieeexplore.ieee.org/document/9012243" TargetMode="External"/><Relationship Id="rId5" Type="http://schemas.openxmlformats.org/officeDocument/2006/relationships/hyperlink" Target="https://ieeexplore.ieee.org/document/869213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ieeexplore.ieee.org/stamp/stamp.jsp?tp=&amp;arnumber=936252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ieeexplore.ieee.org/stamp/stamp.jsp?tp=&amp;arnumber=9528258"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ieeexplore.ieee.org/stamp/stamp.jsp?tp=&amp;arnumber=931576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181050" y="2099350"/>
            <a:ext cx="6659399" cy="3095075"/>
          </a:xfrm>
          <a:prstGeom prst="rect">
            <a:avLst/>
          </a:prstGeom>
          <a:noFill/>
          <a:ln>
            <a:noFill/>
          </a:ln>
        </p:spPr>
      </p:pic>
      <p:sp>
        <p:nvSpPr>
          <p:cNvPr id="136" name="Google Shape;136;p17"/>
          <p:cNvSpPr txBox="1"/>
          <p:nvPr>
            <p:ph type="ctrTitle"/>
          </p:nvPr>
        </p:nvSpPr>
        <p:spPr>
          <a:xfrm>
            <a:off x="129225" y="1107825"/>
            <a:ext cx="8955900" cy="9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Customer Churn Analysis and Prediction</a:t>
            </a:r>
            <a:endParaRPr sz="3500"/>
          </a:p>
        </p:txBody>
      </p:sp>
      <p:pic>
        <p:nvPicPr>
          <p:cNvPr id="137" name="Google Shape;137;p17"/>
          <p:cNvPicPr preferRelativeResize="0"/>
          <p:nvPr/>
        </p:nvPicPr>
        <p:blipFill>
          <a:blip r:embed="rId4">
            <a:alphaModFix/>
          </a:blip>
          <a:stretch>
            <a:fillRect/>
          </a:stretch>
        </p:blipFill>
        <p:spPr>
          <a:xfrm>
            <a:off x="956325" y="2339125"/>
            <a:ext cx="5195199" cy="2235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ctrTitle"/>
          </p:nvPr>
        </p:nvSpPr>
        <p:spPr>
          <a:xfrm>
            <a:off x="729450" y="1107825"/>
            <a:ext cx="7075200" cy="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Research Paper 4 : </a:t>
            </a:r>
            <a:r>
              <a:rPr lang="en" sz="2500" u="sng">
                <a:solidFill>
                  <a:schemeClr val="hlink"/>
                </a:solidFill>
                <a:hlinkClick r:id="rId3"/>
              </a:rPr>
              <a:t>[4]</a:t>
            </a:r>
            <a:r>
              <a:rPr lang="en" sz="2500">
                <a:solidFill>
                  <a:srgbClr val="0000FF"/>
                </a:solidFill>
              </a:rPr>
              <a:t> </a:t>
            </a:r>
            <a:endParaRPr sz="2500">
              <a:solidFill>
                <a:srgbClr val="0000FF"/>
              </a:solidFill>
            </a:endParaRPr>
          </a:p>
        </p:txBody>
      </p:sp>
      <p:sp>
        <p:nvSpPr>
          <p:cNvPr id="192" name="Google Shape;192;p26"/>
          <p:cNvSpPr txBox="1"/>
          <p:nvPr>
            <p:ph idx="1" type="subTitle"/>
          </p:nvPr>
        </p:nvSpPr>
        <p:spPr>
          <a:xfrm>
            <a:off x="729600" y="1582625"/>
            <a:ext cx="7536900" cy="35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rPr>
              <a:t>Paper title :</a:t>
            </a:r>
            <a:r>
              <a:rPr lang="en" sz="1400"/>
              <a:t> </a:t>
            </a:r>
            <a:r>
              <a:rPr lang="en" sz="1400"/>
              <a:t>Machine Learning Based Customer Churn Prediction In Banking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222222"/>
                </a:solidFill>
              </a:rPr>
              <a:t>Name of Conference : </a:t>
            </a:r>
            <a:r>
              <a:rPr lang="en" sz="1400"/>
              <a:t>2020 4th International Conference on Electronics, Communication and Aerospace Technology (ICECA), 5-7 Nov. 2020, Coimbatore, India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chemeClr val="dk2"/>
                </a:solidFill>
              </a:rPr>
              <a:t>Objective : </a:t>
            </a:r>
            <a:r>
              <a:rPr lang="en" sz="1400"/>
              <a:t>In this paper, a method to predicts the customer churn in a Bank, using machine learning techniques, is proposed.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Methodology : </a:t>
            </a:r>
            <a:r>
              <a:rPr lang="en" sz="1400"/>
              <a:t>The KNN, SVM, Decision Tree, and Random Forest classifiers are used in this paper. Also, some feature selection methods have been done to find the more relevant features and to verify system performance.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Result :</a:t>
            </a:r>
            <a:r>
              <a:rPr lang="en" sz="1400"/>
              <a:t>Result shows that the DT and RF classifiers accuracy increased after oversampling, but there is no change in KNN accuracy with regard to oversampling and SVM is not</a:t>
            </a:r>
            <a:endParaRPr sz="1400"/>
          </a:p>
          <a:p>
            <a:pPr indent="0" lvl="0" marL="0" rtl="0" algn="l">
              <a:spcBef>
                <a:spcPts val="0"/>
              </a:spcBef>
              <a:spcAft>
                <a:spcPts val="0"/>
              </a:spcAft>
              <a:buNone/>
            </a:pPr>
            <a:r>
              <a:rPr lang="en" sz="1400"/>
              <a:t>suitable for huge amounts of data. For KNN accuracy is 81.65%, SVM : 79.63% ,DT-78.99% , RF-85.18%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b="1">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ctrTitle"/>
          </p:nvPr>
        </p:nvSpPr>
        <p:spPr>
          <a:xfrm>
            <a:off x="729450" y="1107825"/>
            <a:ext cx="7075200" cy="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Research Paper 5 : </a:t>
            </a:r>
            <a:r>
              <a:rPr lang="en" sz="2500" u="sng">
                <a:solidFill>
                  <a:schemeClr val="hlink"/>
                </a:solidFill>
                <a:hlinkClick r:id="rId3"/>
              </a:rPr>
              <a:t>[5]</a:t>
            </a:r>
            <a:r>
              <a:rPr lang="en" sz="2500">
                <a:solidFill>
                  <a:srgbClr val="0000FF"/>
                </a:solidFill>
              </a:rPr>
              <a:t> </a:t>
            </a:r>
            <a:endParaRPr sz="2500">
              <a:solidFill>
                <a:srgbClr val="0000FF"/>
              </a:solidFill>
            </a:endParaRPr>
          </a:p>
        </p:txBody>
      </p:sp>
      <p:sp>
        <p:nvSpPr>
          <p:cNvPr id="198" name="Google Shape;198;p27"/>
          <p:cNvSpPr txBox="1"/>
          <p:nvPr>
            <p:ph idx="1" type="subTitle"/>
          </p:nvPr>
        </p:nvSpPr>
        <p:spPr>
          <a:xfrm>
            <a:off x="729600" y="1582625"/>
            <a:ext cx="7536900" cy="35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rPr>
              <a:t>Paper title : </a:t>
            </a:r>
            <a:r>
              <a:rPr lang="en" sz="1400"/>
              <a:t>An Enhanced Bank Customers Churn Prediction Model Using A Hybrid Genetic Algorithm And K-Means Filter And Artificial Neural Network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222222"/>
                </a:solidFill>
              </a:rPr>
              <a:t>Name of Conference : </a:t>
            </a:r>
            <a:r>
              <a:rPr lang="en" sz="1400"/>
              <a:t>2020 IEEE 2nd International Conference on Cyberspace (CYBER NIGERIA), 23-25 Feb. 2021, Abuja, Nigeria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chemeClr val="dk2"/>
                </a:solidFill>
              </a:rPr>
              <a:t>Objective : </a:t>
            </a:r>
            <a:r>
              <a:rPr lang="en" sz="1400"/>
              <a:t>They are proposed to used data mining techniques ANN  and  shown the performance of model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Methodology : </a:t>
            </a:r>
            <a:r>
              <a:rPr lang="en" sz="1400"/>
              <a:t>They used  Artificial Neural Networks (ANNs) and two filters were applied to the data, the Genetic Algorithm (GA) and K-means filter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Result :</a:t>
            </a:r>
            <a:r>
              <a:rPr lang="en" sz="1400"/>
              <a:t>The results show that the training performance improved as the noise in the data reduces while the testing results were not improved with filtering.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ctrTitle"/>
          </p:nvPr>
        </p:nvSpPr>
        <p:spPr>
          <a:xfrm>
            <a:off x="729450" y="1107825"/>
            <a:ext cx="7075200" cy="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Research Paper 6 : </a:t>
            </a:r>
            <a:r>
              <a:rPr lang="en" sz="2500" u="sng">
                <a:solidFill>
                  <a:schemeClr val="hlink"/>
                </a:solidFill>
                <a:hlinkClick r:id="rId3"/>
              </a:rPr>
              <a:t>[6]</a:t>
            </a:r>
            <a:r>
              <a:rPr lang="en" sz="2500">
                <a:solidFill>
                  <a:srgbClr val="0000FF"/>
                </a:solidFill>
              </a:rPr>
              <a:t> </a:t>
            </a:r>
            <a:endParaRPr sz="2500">
              <a:solidFill>
                <a:srgbClr val="0000FF"/>
              </a:solidFill>
            </a:endParaRPr>
          </a:p>
        </p:txBody>
      </p:sp>
      <p:sp>
        <p:nvSpPr>
          <p:cNvPr id="204" name="Google Shape;204;p28"/>
          <p:cNvSpPr txBox="1"/>
          <p:nvPr>
            <p:ph idx="1" type="subTitle"/>
          </p:nvPr>
        </p:nvSpPr>
        <p:spPr>
          <a:xfrm>
            <a:off x="729600" y="1582625"/>
            <a:ext cx="7536900" cy="35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rPr>
              <a:t>Paper title : </a:t>
            </a:r>
            <a:r>
              <a:rPr lang="en" sz="1400"/>
              <a:t>Prediction of Customer Status in Corporate Banking Using Neural Networks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222222"/>
                </a:solidFill>
              </a:rPr>
              <a:t>Name of Conference : </a:t>
            </a:r>
            <a:r>
              <a:rPr lang="en" sz="1400"/>
              <a:t>2020 International Joint Conference on Neural Networks (IJCNN)</a:t>
            </a:r>
            <a:endParaRPr sz="1400"/>
          </a:p>
          <a:p>
            <a:pPr indent="0" lvl="0" marL="0" rtl="0" algn="l">
              <a:spcBef>
                <a:spcPts val="0"/>
              </a:spcBef>
              <a:spcAft>
                <a:spcPts val="0"/>
              </a:spcAft>
              <a:buNone/>
            </a:pPr>
            <a:r>
              <a:rPr lang="en" sz="1400"/>
              <a:t>28 September 2020, Glasgow, UK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chemeClr val="dk2"/>
                </a:solidFill>
              </a:rPr>
              <a:t>Objective : </a:t>
            </a:r>
            <a:r>
              <a:rPr lang="en" sz="1400"/>
              <a:t>This paper presents a computer system that is based on the application of artificial neural networks and support vector machine and used to predict the future status of corporate banking clients.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Methodology : </a:t>
            </a:r>
            <a:r>
              <a:rPr lang="en" sz="1400"/>
              <a:t>They used  two different classifiers  and compared their result : a multilayer perceptron and a support vector machine.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Result :</a:t>
            </a:r>
            <a:r>
              <a:rPr lang="en" sz="1400"/>
              <a:t>This study shows that the data mining techniques based on proper definition of input attributes and application of artificial neural networks provides a good tool for supporting the</a:t>
            </a:r>
            <a:endParaRPr sz="1400"/>
          </a:p>
          <a:p>
            <a:pPr indent="0" lvl="0" marL="0" rtl="0" algn="l">
              <a:spcBef>
                <a:spcPts val="0"/>
              </a:spcBef>
              <a:spcAft>
                <a:spcPts val="0"/>
              </a:spcAft>
              <a:buNone/>
            </a:pPr>
            <a:r>
              <a:rPr lang="en" sz="1400"/>
              <a:t>prediction of customer behaviour in corporate banking.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Description</a:t>
            </a:r>
            <a:endParaRPr/>
          </a:p>
          <a:p>
            <a:pPr indent="0" lvl="0" marL="0" rtl="0" algn="l">
              <a:lnSpc>
                <a:spcPct val="115000"/>
              </a:lnSpc>
              <a:spcBef>
                <a:spcPts val="0"/>
              </a:spcBef>
              <a:spcAft>
                <a:spcPts val="0"/>
              </a:spcAft>
              <a:buNone/>
            </a:pPr>
            <a:r>
              <a:rPr b="0" lang="en" sz="1400">
                <a:solidFill>
                  <a:schemeClr val="dk2"/>
                </a:solidFill>
                <a:latin typeface="Lato"/>
                <a:ea typeface="Lato"/>
                <a:cs typeface="Lato"/>
                <a:sym typeface="Lato"/>
              </a:rPr>
              <a:t> </a:t>
            </a:r>
            <a:r>
              <a:rPr b="0" lang="en" sz="2000" u="sng">
                <a:solidFill>
                  <a:schemeClr val="hlink"/>
                </a:solidFill>
                <a:latin typeface="Lato"/>
                <a:ea typeface="Lato"/>
                <a:cs typeface="Lato"/>
                <a:sym typeface="Lato"/>
                <a:hlinkClick r:id="rId3"/>
              </a:rPr>
              <a:t>[Dataset</a:t>
            </a:r>
            <a:r>
              <a:rPr b="0" lang="en" sz="2000">
                <a:solidFill>
                  <a:schemeClr val="accent6"/>
                </a:solidFill>
                <a:latin typeface="Lato"/>
                <a:ea typeface="Lato"/>
                <a:cs typeface="Lato"/>
                <a:sym typeface="Lato"/>
              </a:rPr>
              <a:t>]</a:t>
            </a:r>
            <a:endParaRPr b="0" sz="2000">
              <a:solidFill>
                <a:schemeClr val="accent6"/>
              </a:solidFill>
              <a:latin typeface="Lato"/>
              <a:ea typeface="Lato"/>
              <a:cs typeface="Lato"/>
              <a:sym typeface="Lato"/>
            </a:endParaRPr>
          </a:p>
          <a:p>
            <a:pPr indent="0" lvl="0" marL="0" rtl="0" algn="l">
              <a:spcBef>
                <a:spcPts val="1000"/>
              </a:spcBef>
              <a:spcAft>
                <a:spcPts val="0"/>
              </a:spcAft>
              <a:buNone/>
            </a:pPr>
            <a:r>
              <a:t/>
            </a:r>
            <a:endParaRPr/>
          </a:p>
        </p:txBody>
      </p:sp>
      <p:sp>
        <p:nvSpPr>
          <p:cNvPr id="210" name="Google Shape;210;p29"/>
          <p:cNvSpPr txBox="1"/>
          <p:nvPr>
            <p:ph idx="2" type="body"/>
          </p:nvPr>
        </p:nvSpPr>
        <p:spPr>
          <a:xfrm>
            <a:off x="4635350" y="111550"/>
            <a:ext cx="4412400" cy="48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We will use the dataset available at kaggle named “ Bank Customer Churn data. Link ;</a:t>
            </a:r>
            <a:r>
              <a:rPr lang="en" sz="1400">
                <a:solidFill>
                  <a:schemeClr val="dk2"/>
                </a:solidFill>
              </a:rPr>
              <a:t> </a:t>
            </a:r>
            <a:r>
              <a:rPr lang="en" sz="1400" u="sng">
                <a:solidFill>
                  <a:schemeClr val="hlink"/>
                </a:solidFill>
                <a:hlinkClick r:id="rId4"/>
              </a:rPr>
              <a:t>Dataset</a:t>
            </a:r>
            <a:endParaRPr sz="1400">
              <a:solidFill>
                <a:schemeClr val="dk2"/>
              </a:solidFill>
            </a:endParaRPr>
          </a:p>
          <a:p>
            <a:pPr indent="-317500" lvl="0" marL="457200" rtl="0" algn="l">
              <a:spcBef>
                <a:spcPts val="1000"/>
              </a:spcBef>
              <a:spcAft>
                <a:spcPts val="0"/>
              </a:spcAft>
              <a:buClr>
                <a:schemeClr val="dk2"/>
              </a:buClr>
              <a:buSzPts val="1400"/>
              <a:buChar char="●"/>
            </a:pPr>
            <a:r>
              <a:rPr lang="en" sz="1400">
                <a:solidFill>
                  <a:schemeClr val="dk2"/>
                </a:solidFill>
              </a:rPr>
              <a:t>Dataset consist of total 14 features</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Total record in dataset : 10,000</a:t>
            </a:r>
            <a:endParaRPr sz="1400">
              <a:solidFill>
                <a:schemeClr val="dk2"/>
              </a:solidFill>
            </a:endParaRPr>
          </a:p>
          <a:p>
            <a:pPr indent="0" lvl="0" marL="457200" rtl="0" algn="l">
              <a:spcBef>
                <a:spcPts val="1000"/>
              </a:spcBef>
              <a:spcAft>
                <a:spcPts val="0"/>
              </a:spcAft>
              <a:buNone/>
            </a:pPr>
            <a:r>
              <a:t/>
            </a:r>
            <a:endParaRPr sz="1400">
              <a:solidFill>
                <a:schemeClr val="dk2"/>
              </a:solidFill>
            </a:endParaRPr>
          </a:p>
          <a:p>
            <a:pPr indent="0" lvl="0" marL="0" rtl="0" algn="l">
              <a:spcBef>
                <a:spcPts val="1000"/>
              </a:spcBef>
              <a:spcAft>
                <a:spcPts val="0"/>
              </a:spcAft>
              <a:buNone/>
            </a:pPr>
            <a:r>
              <a:rPr lang="en" sz="1400">
                <a:solidFill>
                  <a:srgbClr val="222222"/>
                </a:solidFill>
                <a:highlight>
                  <a:schemeClr val="lt1"/>
                </a:highlight>
              </a:rPr>
              <a:t>First ten features of the dataset are described as follows:</a:t>
            </a:r>
            <a:endParaRPr sz="1400">
              <a:solidFill>
                <a:srgbClr val="222222"/>
              </a:solidFill>
              <a:highlight>
                <a:schemeClr val="lt1"/>
              </a:highlight>
            </a:endParaRPr>
          </a:p>
          <a:p>
            <a:pPr indent="-317500" lvl="0" marL="457200" rtl="0" algn="l">
              <a:spcBef>
                <a:spcPts val="1000"/>
              </a:spcBef>
              <a:spcAft>
                <a:spcPts val="0"/>
              </a:spcAft>
              <a:buClr>
                <a:srgbClr val="222222"/>
              </a:buClr>
              <a:buSzPts val="1400"/>
              <a:buAutoNum type="arabicPeriod"/>
            </a:pPr>
            <a:r>
              <a:rPr lang="en" sz="1400">
                <a:solidFill>
                  <a:srgbClr val="222222"/>
                </a:solidFill>
                <a:highlight>
                  <a:schemeClr val="lt1"/>
                </a:highlight>
              </a:rPr>
              <a:t>CustomerID : Describes Id of customer (Numerical Value)</a:t>
            </a:r>
            <a:endParaRPr sz="1400">
              <a:solidFill>
                <a:srgbClr val="222222"/>
              </a:solidFill>
              <a:highlight>
                <a:schemeClr val="lt1"/>
              </a:highlight>
            </a:endParaRPr>
          </a:p>
          <a:p>
            <a:pPr indent="-317500" lvl="0" marL="457200" rtl="0" algn="l">
              <a:spcBef>
                <a:spcPts val="0"/>
              </a:spcBef>
              <a:spcAft>
                <a:spcPts val="0"/>
              </a:spcAft>
              <a:buClr>
                <a:srgbClr val="222222"/>
              </a:buClr>
              <a:buSzPts val="1400"/>
              <a:buAutoNum type="arabicPeriod"/>
            </a:pPr>
            <a:r>
              <a:rPr lang="en" sz="1400">
                <a:solidFill>
                  <a:srgbClr val="222222"/>
                </a:solidFill>
                <a:highlight>
                  <a:schemeClr val="lt1"/>
                </a:highlight>
              </a:rPr>
              <a:t>Surname : Target variable </a:t>
            </a:r>
            <a:endParaRPr sz="1400">
              <a:solidFill>
                <a:srgbClr val="222222"/>
              </a:solidFill>
              <a:highlight>
                <a:schemeClr val="lt1"/>
              </a:highlight>
            </a:endParaRPr>
          </a:p>
          <a:p>
            <a:pPr indent="-317500" lvl="0" marL="457200" rtl="0" algn="l">
              <a:spcBef>
                <a:spcPts val="0"/>
              </a:spcBef>
              <a:spcAft>
                <a:spcPts val="0"/>
              </a:spcAft>
              <a:buClr>
                <a:srgbClr val="222222"/>
              </a:buClr>
              <a:buSzPts val="1400"/>
              <a:buAutoNum type="arabicPeriod"/>
            </a:pPr>
            <a:r>
              <a:rPr lang="en" sz="1400">
                <a:solidFill>
                  <a:srgbClr val="222222"/>
                </a:solidFill>
                <a:highlight>
                  <a:schemeClr val="lt1"/>
                </a:highlight>
              </a:rPr>
              <a:t>Credit Score : Integer Value.</a:t>
            </a:r>
            <a:endParaRPr sz="1400">
              <a:solidFill>
                <a:srgbClr val="222222"/>
              </a:solidFill>
              <a:highlight>
                <a:schemeClr val="lt1"/>
              </a:highlight>
            </a:endParaRPr>
          </a:p>
          <a:p>
            <a:pPr indent="-317500" lvl="0" marL="457200" rtl="0" algn="l">
              <a:spcBef>
                <a:spcPts val="0"/>
              </a:spcBef>
              <a:spcAft>
                <a:spcPts val="0"/>
              </a:spcAft>
              <a:buClr>
                <a:srgbClr val="222222"/>
              </a:buClr>
              <a:buSzPts val="1400"/>
              <a:buAutoNum type="arabicPeriod"/>
            </a:pPr>
            <a:r>
              <a:rPr lang="en" sz="1400">
                <a:solidFill>
                  <a:srgbClr val="222222"/>
                </a:solidFill>
                <a:highlight>
                  <a:schemeClr val="lt1"/>
                </a:highlight>
              </a:rPr>
              <a:t>Geography : Location Of Customer</a:t>
            </a:r>
            <a:endParaRPr sz="1400">
              <a:solidFill>
                <a:srgbClr val="222222"/>
              </a:solidFill>
              <a:highlight>
                <a:schemeClr val="lt1"/>
              </a:highlight>
            </a:endParaRPr>
          </a:p>
          <a:p>
            <a:pPr indent="-317500" lvl="0" marL="457200" rtl="0" algn="l">
              <a:spcBef>
                <a:spcPts val="0"/>
              </a:spcBef>
              <a:spcAft>
                <a:spcPts val="0"/>
              </a:spcAft>
              <a:buClr>
                <a:srgbClr val="222222"/>
              </a:buClr>
              <a:buSzPts val="1400"/>
              <a:buAutoNum type="arabicPeriod"/>
            </a:pPr>
            <a:r>
              <a:rPr lang="en" sz="1400">
                <a:solidFill>
                  <a:srgbClr val="222222"/>
                </a:solidFill>
                <a:highlight>
                  <a:schemeClr val="lt1"/>
                </a:highlight>
              </a:rPr>
              <a:t>Gender : String value</a:t>
            </a:r>
            <a:endParaRPr sz="1400">
              <a:solidFill>
                <a:srgbClr val="222222"/>
              </a:solidFill>
              <a:highlight>
                <a:schemeClr val="lt1"/>
              </a:highlight>
            </a:endParaRPr>
          </a:p>
          <a:p>
            <a:pPr indent="0" lvl="0" marL="457200" rtl="0" algn="l">
              <a:spcBef>
                <a:spcPts val="0"/>
              </a:spcBef>
              <a:spcAft>
                <a:spcPts val="0"/>
              </a:spcAft>
              <a:buNone/>
            </a:pPr>
            <a:r>
              <a:t/>
            </a:r>
            <a:endParaRPr sz="1400">
              <a:solidFill>
                <a:srgbClr val="222222"/>
              </a:solidFill>
              <a:highlight>
                <a:schemeClr val="lt1"/>
              </a:highlight>
            </a:endParaRPr>
          </a:p>
          <a:p>
            <a:pPr indent="0" lvl="0" marL="457200" rtl="0" algn="l">
              <a:spcBef>
                <a:spcPts val="0"/>
              </a:spcBef>
              <a:spcAft>
                <a:spcPts val="0"/>
              </a:spcAft>
              <a:buNone/>
            </a:pPr>
            <a:r>
              <a:t/>
            </a:r>
            <a:endParaRPr sz="1400"/>
          </a:p>
          <a:p>
            <a:pPr indent="0" lvl="0" marL="0" rtl="0" algn="l">
              <a:spcBef>
                <a:spcPts val="1000"/>
              </a:spcBef>
              <a:spcAft>
                <a:spcPts val="0"/>
              </a:spcAft>
              <a:buNone/>
            </a:pPr>
            <a:r>
              <a:t/>
            </a:r>
            <a:endParaRPr sz="1400"/>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idx="2" type="body"/>
          </p:nvPr>
        </p:nvSpPr>
        <p:spPr>
          <a:xfrm>
            <a:off x="4791900" y="1008025"/>
            <a:ext cx="3756600" cy="3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22222"/>
                </a:solidFill>
                <a:highlight>
                  <a:schemeClr val="lt1"/>
                </a:highlight>
              </a:rPr>
              <a:t>6.	Age :  Numerical value</a:t>
            </a:r>
            <a:endParaRPr sz="1400">
              <a:solidFill>
                <a:srgbClr val="222222"/>
              </a:solidFill>
              <a:highlight>
                <a:schemeClr val="lt1"/>
              </a:highlight>
            </a:endParaRPr>
          </a:p>
          <a:p>
            <a:pPr indent="0" lvl="0" marL="0" rtl="0" algn="l">
              <a:spcBef>
                <a:spcPts val="0"/>
              </a:spcBef>
              <a:spcAft>
                <a:spcPts val="0"/>
              </a:spcAft>
              <a:buNone/>
            </a:pPr>
            <a:r>
              <a:rPr lang="en" sz="1400">
                <a:solidFill>
                  <a:srgbClr val="222222"/>
                </a:solidFill>
                <a:highlight>
                  <a:schemeClr val="lt1"/>
                </a:highlight>
              </a:rPr>
              <a:t>7.	Tenure : Numerical value</a:t>
            </a:r>
            <a:endParaRPr sz="1400">
              <a:solidFill>
                <a:srgbClr val="222222"/>
              </a:solidFill>
              <a:highlight>
                <a:schemeClr val="lt1"/>
              </a:highlight>
            </a:endParaRPr>
          </a:p>
          <a:p>
            <a:pPr indent="0" lvl="0" marL="0" rtl="0" algn="l">
              <a:spcBef>
                <a:spcPts val="0"/>
              </a:spcBef>
              <a:spcAft>
                <a:spcPts val="0"/>
              </a:spcAft>
              <a:buNone/>
            </a:pPr>
            <a:r>
              <a:rPr lang="en" sz="1400">
                <a:solidFill>
                  <a:srgbClr val="222222"/>
                </a:solidFill>
                <a:highlight>
                  <a:schemeClr val="lt1"/>
                </a:highlight>
              </a:rPr>
              <a:t>8.	Balance: Numerical Value</a:t>
            </a:r>
            <a:endParaRPr sz="1400">
              <a:solidFill>
                <a:srgbClr val="222222"/>
              </a:solidFill>
              <a:highlight>
                <a:schemeClr val="lt1"/>
              </a:highlight>
            </a:endParaRPr>
          </a:p>
          <a:p>
            <a:pPr indent="0" lvl="0" marL="0" rtl="0" algn="l">
              <a:spcBef>
                <a:spcPts val="0"/>
              </a:spcBef>
              <a:spcAft>
                <a:spcPts val="0"/>
              </a:spcAft>
              <a:buNone/>
            </a:pPr>
            <a:r>
              <a:rPr lang="en" sz="1400">
                <a:solidFill>
                  <a:srgbClr val="222222"/>
                </a:solidFill>
                <a:highlight>
                  <a:schemeClr val="lt1"/>
                </a:highlight>
              </a:rPr>
              <a:t>9. 	HasCrCard: Binary Value </a:t>
            </a:r>
            <a:endParaRPr sz="1400">
              <a:solidFill>
                <a:srgbClr val="222222"/>
              </a:solidFill>
              <a:highlight>
                <a:schemeClr val="lt1"/>
              </a:highlight>
            </a:endParaRPr>
          </a:p>
          <a:p>
            <a:pPr indent="0" lvl="0" marL="0" rtl="0" algn="l">
              <a:spcBef>
                <a:spcPts val="0"/>
              </a:spcBef>
              <a:spcAft>
                <a:spcPts val="0"/>
              </a:spcAft>
              <a:buNone/>
            </a:pPr>
            <a:r>
              <a:rPr lang="en" sz="1400">
                <a:solidFill>
                  <a:srgbClr val="222222"/>
                </a:solidFill>
                <a:highlight>
                  <a:schemeClr val="lt1"/>
                </a:highlight>
              </a:rPr>
              <a:t>10.	IsActiveMember: Binary Value</a:t>
            </a:r>
            <a:endParaRPr sz="1400">
              <a:solidFill>
                <a:srgbClr val="222222"/>
              </a:solidFill>
              <a:highlight>
                <a:schemeClr val="lt1"/>
              </a:highlight>
            </a:endParaRPr>
          </a:p>
          <a:p>
            <a:pPr indent="0" lvl="0" marL="457200" rtl="0" algn="l">
              <a:spcBef>
                <a:spcPts val="0"/>
              </a:spcBef>
              <a:spcAft>
                <a:spcPts val="0"/>
              </a:spcAft>
              <a:buNone/>
            </a:pPr>
            <a:r>
              <a:t/>
            </a:r>
            <a:endParaRPr sz="1400">
              <a:solidFill>
                <a:srgbClr val="222222"/>
              </a:solidFill>
              <a:highlight>
                <a:schemeClr val="lt1"/>
              </a:highlight>
            </a:endParaRPr>
          </a:p>
          <a:p>
            <a:pPr indent="0" lvl="0" marL="0" rtl="0" algn="l">
              <a:spcBef>
                <a:spcPts val="0"/>
              </a:spcBef>
              <a:spcAft>
                <a:spcPts val="0"/>
              </a:spcAft>
              <a:buNone/>
            </a:pPr>
            <a:r>
              <a:rPr lang="en" sz="1400">
                <a:solidFill>
                  <a:srgbClr val="222222"/>
                </a:solidFill>
                <a:highlight>
                  <a:srgbClr val="FFFFFF"/>
                </a:highlight>
              </a:rPr>
              <a:t>And there are many more important features  like estimated salary , exit status etc.</a:t>
            </a:r>
            <a:endParaRPr sz="1600">
              <a:solidFill>
                <a:srgbClr val="222222"/>
              </a:solidFill>
              <a:highlight>
                <a:srgbClr val="FFFFFF"/>
              </a:highlight>
            </a:endParaRPr>
          </a:p>
          <a:p>
            <a:pPr indent="0" lvl="0" marL="0" rtl="0" algn="l">
              <a:spcBef>
                <a:spcPts val="0"/>
              </a:spcBef>
              <a:spcAft>
                <a:spcPts val="0"/>
              </a:spcAft>
              <a:buNone/>
            </a:pPr>
            <a:r>
              <a:t/>
            </a:r>
            <a:endParaRPr sz="1400">
              <a:solidFill>
                <a:srgbClr val="222222"/>
              </a:solidFill>
              <a:highlight>
                <a:schemeClr val="lt1"/>
              </a:highlight>
            </a:endParaRPr>
          </a:p>
          <a:p>
            <a:pPr indent="0" lvl="0" marL="0" rtl="0" algn="l">
              <a:spcBef>
                <a:spcPts val="0"/>
              </a:spcBef>
              <a:spcAft>
                <a:spcPts val="0"/>
              </a:spcAft>
              <a:buNone/>
            </a:pPr>
            <a:r>
              <a:rPr lang="en" sz="1400">
                <a:solidFill>
                  <a:srgbClr val="222222"/>
                </a:solidFill>
                <a:highlight>
                  <a:srgbClr val="FFFFFF"/>
                </a:highlight>
                <a:latin typeface="Times New Roman"/>
                <a:ea typeface="Times New Roman"/>
                <a:cs typeface="Times New Roman"/>
                <a:sym typeface="Times New Roman"/>
              </a:rPr>
              <a:t>  </a:t>
            </a:r>
            <a:endParaRPr sz="14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and tools</a:t>
            </a:r>
            <a:endParaRPr sz="3000"/>
          </a:p>
        </p:txBody>
      </p:sp>
      <p:sp>
        <p:nvSpPr>
          <p:cNvPr id="221" name="Google Shape;221;p31"/>
          <p:cNvSpPr txBox="1"/>
          <p:nvPr>
            <p:ph idx="2" type="body"/>
          </p:nvPr>
        </p:nvSpPr>
        <p:spPr>
          <a:xfrm>
            <a:off x="4635350" y="1412925"/>
            <a:ext cx="4412400" cy="192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sz="1400">
                <a:solidFill>
                  <a:schemeClr val="dk2"/>
                </a:solidFill>
              </a:rPr>
              <a:t>Language: Python</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Libraries: numpy,pandas</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Web Interface using Flask</a:t>
            </a:r>
            <a:endParaRPr sz="1400">
              <a:solidFill>
                <a:schemeClr val="dk2"/>
              </a:solidFill>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27" name="Google Shape;227;p3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8" name="Google Shape;228;p32"/>
          <p:cNvSpPr txBox="1"/>
          <p:nvPr>
            <p:ph idx="2" type="body"/>
          </p:nvPr>
        </p:nvSpPr>
        <p:spPr>
          <a:xfrm>
            <a:off x="4765625" y="255650"/>
            <a:ext cx="4206300" cy="4740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0"/>
              </a:spcAft>
              <a:buNone/>
            </a:pPr>
            <a:r>
              <a:rPr lang="en" sz="1400"/>
              <a:t> </a:t>
            </a:r>
            <a:endParaRPr sz="1400"/>
          </a:p>
          <a:p>
            <a:pPr indent="0" lvl="0" marL="0" rtl="0" algn="l">
              <a:spcBef>
                <a:spcPts val="1600"/>
              </a:spcBef>
              <a:spcAft>
                <a:spcPts val="0"/>
              </a:spcAft>
              <a:buNone/>
            </a:pPr>
            <a:r>
              <a:rPr lang="en" sz="1400">
                <a:solidFill>
                  <a:schemeClr val="dk2"/>
                </a:solidFill>
              </a:rPr>
              <a:t>After Data Collection we are going to perform 3 major steps . These are as follows</a:t>
            </a:r>
            <a:endParaRPr sz="1400">
              <a:solidFill>
                <a:schemeClr val="dk2"/>
              </a:solidFill>
            </a:endParaRPr>
          </a:p>
          <a:p>
            <a:pPr indent="-317500" lvl="0" marL="457200" rtl="0" algn="l">
              <a:spcBef>
                <a:spcPts val="1600"/>
              </a:spcBef>
              <a:spcAft>
                <a:spcPts val="0"/>
              </a:spcAft>
              <a:buClr>
                <a:schemeClr val="dk2"/>
              </a:buClr>
              <a:buSzPts val="1400"/>
              <a:buAutoNum type="arabicPeriod"/>
            </a:pPr>
            <a:r>
              <a:rPr lang="en" sz="1400">
                <a:solidFill>
                  <a:schemeClr val="dk2"/>
                </a:solidFill>
              </a:rPr>
              <a:t>Exploratory data analysis.</a:t>
            </a:r>
            <a:endParaRPr sz="1400">
              <a:solidFill>
                <a:schemeClr val="dk2"/>
              </a:solidFill>
            </a:endParaRPr>
          </a:p>
          <a:p>
            <a:pPr indent="-317500" lvl="0" marL="457200" rtl="0" algn="l">
              <a:spcBef>
                <a:spcPts val="0"/>
              </a:spcBef>
              <a:spcAft>
                <a:spcPts val="0"/>
              </a:spcAft>
              <a:buClr>
                <a:schemeClr val="dk2"/>
              </a:buClr>
              <a:buSzPts val="1400"/>
              <a:buAutoNum type="arabicPeriod"/>
            </a:pPr>
            <a:r>
              <a:rPr lang="en" sz="1400">
                <a:solidFill>
                  <a:schemeClr val="dk2"/>
                </a:solidFill>
              </a:rPr>
              <a:t>Training Model.</a:t>
            </a:r>
            <a:endParaRPr sz="1400">
              <a:solidFill>
                <a:schemeClr val="dk2"/>
              </a:solidFill>
            </a:endParaRPr>
          </a:p>
          <a:p>
            <a:pPr indent="-317500" lvl="0" marL="457200" rtl="0" algn="l">
              <a:spcBef>
                <a:spcPts val="0"/>
              </a:spcBef>
              <a:spcAft>
                <a:spcPts val="0"/>
              </a:spcAft>
              <a:buClr>
                <a:schemeClr val="dk2"/>
              </a:buClr>
              <a:buSzPts val="1400"/>
              <a:buAutoNum type="arabicPeriod"/>
            </a:pPr>
            <a:r>
              <a:rPr lang="en" sz="1400">
                <a:solidFill>
                  <a:schemeClr val="dk2"/>
                </a:solidFill>
              </a:rPr>
              <a:t>Performance Analysis of various models.</a:t>
            </a:r>
            <a:endParaRPr sz="1400">
              <a:solidFill>
                <a:schemeClr val="dk2"/>
              </a:solidFill>
            </a:endParaRPr>
          </a:p>
          <a:p>
            <a:pPr indent="0" lvl="0" marL="457200" rtl="0" algn="l">
              <a:spcBef>
                <a:spcPts val="1600"/>
              </a:spcBef>
              <a:spcAft>
                <a:spcPts val="0"/>
              </a:spcAft>
              <a:buNone/>
            </a:pPr>
            <a:r>
              <a:t/>
            </a:r>
            <a:endParaRPr>
              <a:solidFill>
                <a:schemeClr val="dk2"/>
              </a:solidFill>
            </a:endParaRPr>
          </a:p>
          <a:p>
            <a:pPr indent="0" lvl="0" marL="0" rtl="0" algn="l">
              <a:spcBef>
                <a:spcPts val="1600"/>
              </a:spcBef>
              <a:spcAft>
                <a:spcPts val="0"/>
              </a:spcAft>
              <a:buNone/>
            </a:pPr>
            <a:r>
              <a:t/>
            </a:r>
            <a:endParaRPr>
              <a:solidFill>
                <a:schemeClr val="dk2"/>
              </a:solidFill>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 name="Shape 232"/>
        <p:cNvGrpSpPr/>
        <p:nvPr/>
      </p:nvGrpSpPr>
      <p:grpSpPr>
        <a:xfrm>
          <a:off x="0" y="0"/>
          <a:ext cx="0" cy="0"/>
          <a:chOff x="0" y="0"/>
          <a:chExt cx="0" cy="0"/>
        </a:xfrm>
      </p:grpSpPr>
      <p:sp>
        <p:nvSpPr>
          <p:cNvPr id="233" name="Google Shape;233;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lt1"/>
              </a:buClr>
              <a:buSzPts val="3000"/>
              <a:buAutoNum type="arabicPeriod"/>
            </a:pPr>
            <a:r>
              <a:rPr lang="en">
                <a:solidFill>
                  <a:schemeClr val="lt1"/>
                </a:solidFill>
              </a:rPr>
              <a:t>Exploratory Data Analysis</a:t>
            </a:r>
            <a:endParaRPr>
              <a:solidFill>
                <a:schemeClr val="lt1"/>
              </a:solidFill>
            </a:endParaRPr>
          </a:p>
        </p:txBody>
      </p:sp>
      <p:sp>
        <p:nvSpPr>
          <p:cNvPr id="234" name="Google Shape;234;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Times New Roman"/>
              <a:buAutoNum type="arabicPeriod"/>
            </a:pPr>
            <a:r>
              <a:rPr lang="en" sz="1400">
                <a:solidFill>
                  <a:schemeClr val="lt1"/>
                </a:solidFill>
                <a:highlight>
                  <a:schemeClr val="dk1"/>
                </a:highlight>
                <a:latin typeface="Times New Roman"/>
                <a:ea typeface="Times New Roman"/>
                <a:cs typeface="Times New Roman"/>
                <a:sym typeface="Times New Roman"/>
              </a:rPr>
              <a:t>Data exploration is the core part of a DM and ML project. </a:t>
            </a:r>
            <a:endParaRPr sz="1400">
              <a:solidFill>
                <a:schemeClr val="lt1"/>
              </a:solidFill>
              <a:highlight>
                <a:schemeClr val="dk1"/>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chemeClr val="lt1"/>
                </a:solidFill>
                <a:highlight>
                  <a:schemeClr val="dk1"/>
                </a:highlight>
                <a:latin typeface="Times New Roman"/>
                <a:ea typeface="Times New Roman"/>
                <a:cs typeface="Times New Roman"/>
                <a:sym typeface="Times New Roman"/>
              </a:rPr>
              <a:t>  2.  In EDA we have found that there are no missing values also we  have dropped the irrelevant features   from the dataframe like in our case roll no., customer id, and surname are irrelevant so we drop those features</a:t>
            </a:r>
            <a:endParaRPr sz="1400">
              <a:solidFill>
                <a:schemeClr val="lt1"/>
              </a:solidFill>
              <a:highlight>
                <a:schemeClr val="dk1"/>
              </a:highlight>
              <a:latin typeface="Times New Roman"/>
              <a:ea typeface="Times New Roman"/>
              <a:cs typeface="Times New Roman"/>
              <a:sym typeface="Times New Roman"/>
            </a:endParaRPr>
          </a:p>
          <a:p>
            <a:pPr indent="0" lvl="0" marL="0" rtl="0" algn="l">
              <a:spcBef>
                <a:spcPts val="1600"/>
              </a:spcBef>
              <a:spcAft>
                <a:spcPts val="1600"/>
              </a:spcAft>
              <a:buNone/>
            </a:pPr>
            <a:r>
              <a:rPr lang="en" sz="1400">
                <a:solidFill>
                  <a:schemeClr val="lt1"/>
                </a:solidFill>
                <a:highlight>
                  <a:schemeClr val="dk1"/>
                </a:highlight>
                <a:latin typeface="Times New Roman"/>
                <a:ea typeface="Times New Roman"/>
                <a:cs typeface="Times New Roman"/>
                <a:sym typeface="Times New Roman"/>
              </a:rPr>
              <a:t>3. Features like Geography and Gender were transformed into numerical variables.</a:t>
            </a:r>
            <a:endParaRPr sz="1400">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8" name="Shape 238"/>
        <p:cNvGrpSpPr/>
        <p:nvPr/>
      </p:nvGrpSpPr>
      <p:grpSpPr>
        <a:xfrm>
          <a:off x="0" y="0"/>
          <a:ext cx="0" cy="0"/>
          <a:chOff x="0" y="0"/>
          <a:chExt cx="0" cy="0"/>
        </a:xfrm>
      </p:grpSpPr>
      <p:sp>
        <p:nvSpPr>
          <p:cNvPr id="239" name="Google Shape;239;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dk1"/>
              </a:highlight>
            </a:endParaRPr>
          </a:p>
          <a:p>
            <a:pPr indent="0" lvl="0" marL="0" rtl="0" algn="l">
              <a:spcBef>
                <a:spcPts val="0"/>
              </a:spcBef>
              <a:spcAft>
                <a:spcPts val="0"/>
              </a:spcAft>
              <a:buNone/>
            </a:pPr>
            <a:r>
              <a:t/>
            </a:r>
            <a:endParaRPr>
              <a:solidFill>
                <a:schemeClr val="lt1"/>
              </a:solidFill>
              <a:highlight>
                <a:schemeClr val="dk1"/>
              </a:highlight>
            </a:endParaRPr>
          </a:p>
        </p:txBody>
      </p:sp>
      <p:sp>
        <p:nvSpPr>
          <p:cNvPr id="240" name="Google Shape;240;p34"/>
          <p:cNvSpPr txBox="1"/>
          <p:nvPr>
            <p:ph idx="1" type="body"/>
          </p:nvPr>
        </p:nvSpPr>
        <p:spPr>
          <a:xfrm>
            <a:off x="729450" y="1697750"/>
            <a:ext cx="7688700" cy="26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highlight>
                  <a:schemeClr val="dk1"/>
                </a:highlight>
              </a:rPr>
              <a:t>Results we get in Data analysis were like:</a:t>
            </a:r>
            <a:endParaRPr sz="1600">
              <a:solidFill>
                <a:schemeClr val="lt1"/>
              </a:solidFill>
              <a:highlight>
                <a:schemeClr val="dk1"/>
              </a:highlight>
            </a:endParaRPr>
          </a:p>
          <a:p>
            <a:pPr indent="-330200" lvl="0" marL="457200" rtl="0" algn="just">
              <a:spcBef>
                <a:spcPts val="1600"/>
              </a:spcBef>
              <a:spcAft>
                <a:spcPts val="0"/>
              </a:spcAft>
              <a:buClr>
                <a:schemeClr val="lt1"/>
              </a:buClr>
              <a:buSzPts val="1600"/>
              <a:buFont typeface="Times New Roman"/>
              <a:buAutoNum type="arabicPeriod"/>
            </a:pPr>
            <a:r>
              <a:rPr lang="en" sz="1600">
                <a:solidFill>
                  <a:schemeClr val="lt1"/>
                </a:solidFill>
                <a:highlight>
                  <a:schemeClr val="dk1"/>
                </a:highlight>
                <a:latin typeface="Times New Roman"/>
                <a:ea typeface="Times New Roman"/>
                <a:cs typeface="Times New Roman"/>
                <a:sym typeface="Times New Roman"/>
              </a:rPr>
              <a:t>Customers with 3-4 products have higher chances to churn.</a:t>
            </a:r>
            <a:endParaRPr sz="1600">
              <a:solidFill>
                <a:schemeClr val="lt1"/>
              </a:solidFill>
              <a:highlight>
                <a:schemeClr val="dk1"/>
              </a:highlight>
              <a:latin typeface="Times New Roman"/>
              <a:ea typeface="Times New Roman"/>
              <a:cs typeface="Times New Roman"/>
              <a:sym typeface="Times New Roman"/>
            </a:endParaRPr>
          </a:p>
          <a:p>
            <a:pPr indent="-330200" lvl="0" marL="457200" rtl="0" algn="just">
              <a:spcBef>
                <a:spcPts val="0"/>
              </a:spcBef>
              <a:spcAft>
                <a:spcPts val="0"/>
              </a:spcAft>
              <a:buClr>
                <a:schemeClr val="lt1"/>
              </a:buClr>
              <a:buSzPts val="1600"/>
              <a:buFont typeface="Times New Roman"/>
              <a:buAutoNum type="arabicPeriod"/>
            </a:pPr>
            <a:r>
              <a:rPr lang="en" sz="1600">
                <a:solidFill>
                  <a:schemeClr val="lt1"/>
                </a:solidFill>
                <a:highlight>
                  <a:schemeClr val="dk1"/>
                </a:highlight>
                <a:latin typeface="Times New Roman"/>
                <a:ea typeface="Times New Roman"/>
                <a:cs typeface="Times New Roman"/>
                <a:sym typeface="Times New Roman"/>
              </a:rPr>
              <a:t>Customers lying in the Age-Gap of 40-70 have higher chances to churn.</a:t>
            </a:r>
            <a:endParaRPr sz="1600">
              <a:solidFill>
                <a:schemeClr val="lt1"/>
              </a:solidFill>
              <a:highlight>
                <a:schemeClr val="dk1"/>
              </a:highlight>
              <a:latin typeface="Times New Roman"/>
              <a:ea typeface="Times New Roman"/>
              <a:cs typeface="Times New Roman"/>
              <a:sym typeface="Times New Roman"/>
            </a:endParaRPr>
          </a:p>
          <a:p>
            <a:pPr indent="-330200" lvl="0" marL="457200" rtl="0" algn="just">
              <a:spcBef>
                <a:spcPts val="0"/>
              </a:spcBef>
              <a:spcAft>
                <a:spcPts val="0"/>
              </a:spcAft>
              <a:buClr>
                <a:schemeClr val="lt1"/>
              </a:buClr>
              <a:buSzPts val="1600"/>
              <a:buFont typeface="Times New Roman"/>
              <a:buAutoNum type="arabicPeriod"/>
            </a:pPr>
            <a:r>
              <a:rPr lang="en" sz="1600">
                <a:solidFill>
                  <a:schemeClr val="lt1"/>
                </a:solidFill>
                <a:highlight>
                  <a:schemeClr val="dk1"/>
                </a:highlight>
                <a:latin typeface="Times New Roman"/>
                <a:ea typeface="Times New Roman"/>
                <a:cs typeface="Times New Roman"/>
                <a:sym typeface="Times New Roman"/>
              </a:rPr>
              <a:t>Customers with credit score less than 400 have higher chances to churn</a:t>
            </a:r>
            <a:endParaRPr sz="1600">
              <a:solidFill>
                <a:schemeClr val="lt1"/>
              </a:solidFill>
              <a:highlight>
                <a:schemeClr val="dk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1600">
              <a:solidFill>
                <a:schemeClr val="lt1"/>
              </a:solidFill>
              <a:highlight>
                <a:schemeClr val="dk1"/>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lt1"/>
                </a:solidFill>
                <a:highlight>
                  <a:schemeClr val="dk1"/>
                </a:highlight>
                <a:latin typeface="Times New Roman"/>
                <a:ea typeface="Times New Roman"/>
                <a:cs typeface="Times New Roman"/>
                <a:sym typeface="Times New Roman"/>
              </a:rPr>
              <a:t>After analysis we have done feature scaling using the MinMax scaling algorithm.</a:t>
            </a:r>
            <a:endParaRPr sz="1400">
              <a:solidFill>
                <a:schemeClr val="lt1"/>
              </a:solidFill>
              <a:highlight>
                <a:schemeClr val="dk1"/>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lt1"/>
                </a:solidFill>
                <a:highlight>
                  <a:schemeClr val="dk1"/>
                </a:highlight>
                <a:latin typeface="Times New Roman"/>
                <a:ea typeface="Times New Roman"/>
                <a:cs typeface="Times New Roman"/>
                <a:sym typeface="Times New Roman"/>
              </a:rPr>
              <a:t> </a:t>
            </a:r>
            <a:r>
              <a:rPr lang="en" sz="1000">
                <a:solidFill>
                  <a:schemeClr val="lt1"/>
                </a:solidFill>
                <a:highlight>
                  <a:schemeClr val="dk1"/>
                </a:highlight>
                <a:latin typeface="Times New Roman"/>
                <a:ea typeface="Times New Roman"/>
                <a:cs typeface="Times New Roman"/>
                <a:sym typeface="Times New Roman"/>
              </a:rPr>
              <a:t>'</a:t>
            </a:r>
            <a:r>
              <a:rPr lang="en" sz="1400">
                <a:solidFill>
                  <a:schemeClr val="lt1"/>
                </a:solidFill>
                <a:highlight>
                  <a:schemeClr val="dk1"/>
                </a:highlight>
                <a:latin typeface="Times New Roman"/>
                <a:ea typeface="Times New Roman"/>
                <a:cs typeface="Times New Roman"/>
                <a:sym typeface="Times New Roman"/>
              </a:rPr>
              <a:t>Credit Score', 'Age', 'Tenure', 'Balance', 'Estimated Salary' were some of the features which were scaled down.</a:t>
            </a:r>
            <a:endParaRPr sz="1600">
              <a:solidFill>
                <a:schemeClr val="lt1"/>
              </a:solidFill>
              <a:highlight>
                <a:schemeClr val="dk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4" name="Shape 244"/>
        <p:cNvGrpSpPr/>
        <p:nvPr/>
      </p:nvGrpSpPr>
      <p:grpSpPr>
        <a:xfrm>
          <a:off x="0" y="0"/>
          <a:ext cx="0" cy="0"/>
          <a:chOff x="0" y="0"/>
          <a:chExt cx="0" cy="0"/>
        </a:xfrm>
      </p:grpSpPr>
      <p:sp>
        <p:nvSpPr>
          <p:cNvPr id="245" name="Google Shape;245;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SMOTE(Synthetic Minority Oversampling Technique):</a:t>
            </a:r>
            <a:endParaRPr sz="2200"/>
          </a:p>
        </p:txBody>
      </p:sp>
      <p:sp>
        <p:nvSpPr>
          <p:cNvPr id="246" name="Google Shape;246;p35"/>
          <p:cNvSpPr txBox="1"/>
          <p:nvPr>
            <p:ph idx="1" type="body"/>
          </p:nvPr>
        </p:nvSpPr>
        <p:spPr>
          <a:xfrm>
            <a:off x="729450" y="2078875"/>
            <a:ext cx="7688700" cy="29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As our training data was highly </a:t>
            </a:r>
            <a:r>
              <a:rPr lang="en">
                <a:solidFill>
                  <a:schemeClr val="dk2"/>
                </a:solidFill>
              </a:rPr>
              <a:t>imbalanced therefore we have performed Oversampling on Minority Classifier:</a:t>
            </a:r>
            <a:endParaRPr>
              <a:solidFill>
                <a:schemeClr val="dk2"/>
              </a:solidFill>
            </a:endParaRPr>
          </a:p>
          <a:p>
            <a:pPr indent="0" lvl="0" marL="0" rtl="0" algn="l">
              <a:spcBef>
                <a:spcPts val="1600"/>
              </a:spcBef>
              <a:spcAft>
                <a:spcPts val="0"/>
              </a:spcAft>
              <a:buNone/>
            </a:pPr>
            <a:r>
              <a:rPr lang="en">
                <a:solidFill>
                  <a:schemeClr val="dk2"/>
                </a:solidFill>
              </a:rPr>
              <a:t>This algorithm works by selecting  </a:t>
            </a:r>
            <a:r>
              <a:rPr lang="en" sz="1150">
                <a:solidFill>
                  <a:schemeClr val="dk2"/>
                </a:solidFill>
                <a:highlight>
                  <a:schemeClr val="dk1"/>
                </a:highlight>
                <a:latin typeface="Arial"/>
                <a:ea typeface="Arial"/>
                <a:cs typeface="Arial"/>
                <a:sym typeface="Arial"/>
              </a:rPr>
              <a:t>examples that are close in the feature space, drawing a line between the examples in the feature space and drawing a new sample at a point along that line.</a:t>
            </a:r>
            <a:endParaRPr sz="1150">
              <a:solidFill>
                <a:schemeClr val="dk2"/>
              </a:solidFill>
              <a:highlight>
                <a:schemeClr val="dk1"/>
              </a:highlight>
              <a:latin typeface="Arial"/>
              <a:ea typeface="Arial"/>
              <a:cs typeface="Arial"/>
              <a:sym typeface="Arial"/>
            </a:endParaRPr>
          </a:p>
          <a:p>
            <a:pPr indent="-301625" lvl="0" marL="457200" rtl="0" algn="l">
              <a:spcBef>
                <a:spcPts val="1600"/>
              </a:spcBef>
              <a:spcAft>
                <a:spcPts val="0"/>
              </a:spcAft>
              <a:buClr>
                <a:schemeClr val="dk2"/>
              </a:buClr>
              <a:buSzPts val="1150"/>
              <a:buFont typeface="Arial"/>
              <a:buAutoNum type="arabicPeriod"/>
            </a:pPr>
            <a:r>
              <a:rPr lang="en" sz="1150">
                <a:solidFill>
                  <a:schemeClr val="dk2"/>
                </a:solidFill>
                <a:highlight>
                  <a:schemeClr val="dk1"/>
                </a:highlight>
                <a:latin typeface="Arial"/>
                <a:ea typeface="Arial"/>
                <a:cs typeface="Arial"/>
                <a:sym typeface="Arial"/>
              </a:rPr>
              <a:t>a random example from the minority class is first chosen.</a:t>
            </a:r>
            <a:endParaRPr sz="1150">
              <a:solidFill>
                <a:schemeClr val="dk2"/>
              </a:solidFill>
              <a:highlight>
                <a:schemeClr val="dk1"/>
              </a:highlight>
              <a:latin typeface="Arial"/>
              <a:ea typeface="Arial"/>
              <a:cs typeface="Arial"/>
              <a:sym typeface="Arial"/>
            </a:endParaRPr>
          </a:p>
          <a:p>
            <a:pPr indent="-301625" lvl="0" marL="457200" rtl="0" algn="l">
              <a:spcBef>
                <a:spcPts val="0"/>
              </a:spcBef>
              <a:spcAft>
                <a:spcPts val="0"/>
              </a:spcAft>
              <a:buClr>
                <a:schemeClr val="dk2"/>
              </a:buClr>
              <a:buSzPts val="1150"/>
              <a:buFont typeface="Arial"/>
              <a:buAutoNum type="arabicPeriod"/>
            </a:pPr>
            <a:r>
              <a:rPr lang="en" sz="1150">
                <a:solidFill>
                  <a:schemeClr val="dk2"/>
                </a:solidFill>
                <a:highlight>
                  <a:schemeClr val="dk1"/>
                </a:highlight>
                <a:latin typeface="Arial"/>
                <a:ea typeface="Arial"/>
                <a:cs typeface="Arial"/>
                <a:sym typeface="Arial"/>
              </a:rPr>
              <a:t>Then </a:t>
            </a:r>
            <a:r>
              <a:rPr i="1" lang="en" sz="1150">
                <a:solidFill>
                  <a:schemeClr val="dk2"/>
                </a:solidFill>
                <a:highlight>
                  <a:schemeClr val="dk1"/>
                </a:highlight>
                <a:latin typeface="Arial"/>
                <a:ea typeface="Arial"/>
                <a:cs typeface="Arial"/>
                <a:sym typeface="Arial"/>
              </a:rPr>
              <a:t>k</a:t>
            </a:r>
            <a:r>
              <a:rPr lang="en" sz="1150">
                <a:solidFill>
                  <a:schemeClr val="dk2"/>
                </a:solidFill>
                <a:highlight>
                  <a:schemeClr val="dk1"/>
                </a:highlight>
                <a:latin typeface="Arial"/>
                <a:ea typeface="Arial"/>
                <a:cs typeface="Arial"/>
                <a:sym typeface="Arial"/>
              </a:rPr>
              <a:t> of the nearest neighbors for that example are found (typically </a:t>
            </a:r>
            <a:r>
              <a:rPr i="1" lang="en" sz="1150">
                <a:solidFill>
                  <a:schemeClr val="dk2"/>
                </a:solidFill>
                <a:highlight>
                  <a:schemeClr val="dk1"/>
                </a:highlight>
                <a:latin typeface="Arial"/>
                <a:ea typeface="Arial"/>
                <a:cs typeface="Arial"/>
                <a:sym typeface="Arial"/>
              </a:rPr>
              <a:t>k=5</a:t>
            </a:r>
            <a:r>
              <a:rPr lang="en" sz="1150">
                <a:solidFill>
                  <a:schemeClr val="dk2"/>
                </a:solidFill>
                <a:highlight>
                  <a:schemeClr val="dk1"/>
                </a:highlight>
                <a:latin typeface="Arial"/>
                <a:ea typeface="Arial"/>
                <a:cs typeface="Arial"/>
                <a:sym typeface="Arial"/>
              </a:rPr>
              <a:t>). </a:t>
            </a:r>
            <a:endParaRPr sz="1150">
              <a:solidFill>
                <a:schemeClr val="dk2"/>
              </a:solidFill>
              <a:highlight>
                <a:schemeClr val="dk1"/>
              </a:highlight>
              <a:latin typeface="Arial"/>
              <a:ea typeface="Arial"/>
              <a:cs typeface="Arial"/>
              <a:sym typeface="Arial"/>
            </a:endParaRPr>
          </a:p>
          <a:p>
            <a:pPr indent="-301625" lvl="0" marL="457200" rtl="0" algn="l">
              <a:spcBef>
                <a:spcPts val="0"/>
              </a:spcBef>
              <a:spcAft>
                <a:spcPts val="0"/>
              </a:spcAft>
              <a:buClr>
                <a:schemeClr val="dk2"/>
              </a:buClr>
              <a:buSzPts val="1150"/>
              <a:buFont typeface="Arial"/>
              <a:buAutoNum type="arabicPeriod"/>
            </a:pPr>
            <a:r>
              <a:rPr lang="en" sz="1150">
                <a:solidFill>
                  <a:schemeClr val="dk2"/>
                </a:solidFill>
                <a:highlight>
                  <a:schemeClr val="dk1"/>
                </a:highlight>
                <a:latin typeface="Arial"/>
                <a:ea typeface="Arial"/>
                <a:cs typeface="Arial"/>
                <a:sym typeface="Arial"/>
              </a:rPr>
              <a:t>A randomly selected neighbor is chosen and a synthetic example is created at a randomly selected point between the two examples in feature space.</a:t>
            </a:r>
            <a:endParaRPr sz="1150">
              <a:solidFill>
                <a:schemeClr val="dk2"/>
              </a:solidFill>
              <a:highlight>
                <a:schemeClr val="dk1"/>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730000" y="1240650"/>
            <a:ext cx="3300900" cy="26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imes New Roman"/>
                <a:ea typeface="Times New Roman"/>
                <a:cs typeface="Times New Roman"/>
                <a:sym typeface="Times New Roman"/>
              </a:rPr>
              <a:t>Group -7</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2000">
                <a:solidFill>
                  <a:schemeClr val="lt1"/>
                </a:solidFill>
                <a:latin typeface="Times New Roman"/>
                <a:ea typeface="Times New Roman"/>
                <a:cs typeface="Times New Roman"/>
                <a:sym typeface="Times New Roman"/>
              </a:rPr>
              <a:t> Members : </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b="0" lang="en" sz="2000">
                <a:solidFill>
                  <a:schemeClr val="lt1"/>
                </a:solidFill>
                <a:latin typeface="Times New Roman"/>
                <a:ea typeface="Times New Roman"/>
                <a:cs typeface="Times New Roman"/>
                <a:sym typeface="Times New Roman"/>
              </a:rPr>
              <a:t>Trupti Pendharkar</a:t>
            </a:r>
            <a:endParaRPr b="0" sz="20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rPr b="0" lang="en" sz="2000">
                <a:solidFill>
                  <a:schemeClr val="lt1"/>
                </a:solidFill>
                <a:latin typeface="Times New Roman"/>
                <a:ea typeface="Times New Roman"/>
                <a:cs typeface="Times New Roman"/>
                <a:sym typeface="Times New Roman"/>
              </a:rPr>
              <a:t>(IIT2018097)</a:t>
            </a:r>
            <a:endParaRPr b="0"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b="0" lang="en" sz="2000">
                <a:solidFill>
                  <a:schemeClr val="lt1"/>
                </a:solidFill>
                <a:latin typeface="Times New Roman"/>
                <a:ea typeface="Times New Roman"/>
                <a:cs typeface="Times New Roman"/>
                <a:sym typeface="Times New Roman"/>
              </a:rPr>
              <a:t>Puja Kumari (IIT2018191)</a:t>
            </a:r>
            <a:endParaRPr b="0"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b="0" lang="en" sz="2000">
                <a:solidFill>
                  <a:schemeClr val="lt1"/>
                </a:solidFill>
                <a:latin typeface="Times New Roman"/>
                <a:ea typeface="Times New Roman"/>
                <a:cs typeface="Times New Roman"/>
                <a:sym typeface="Times New Roman"/>
              </a:rPr>
              <a:t>Prabha Kumari (IIT2018195)</a:t>
            </a:r>
            <a:endParaRPr b="0" sz="20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0" sz="16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
        <p:nvSpPr>
          <p:cNvPr id="143" name="Google Shape;143;p18"/>
          <p:cNvSpPr txBox="1"/>
          <p:nvPr>
            <p:ph idx="2" type="body"/>
          </p:nvPr>
        </p:nvSpPr>
        <p:spPr>
          <a:xfrm>
            <a:off x="4781650" y="1835125"/>
            <a:ext cx="4122600" cy="21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000000"/>
                </a:solidFill>
                <a:latin typeface="Times New Roman"/>
                <a:ea typeface="Times New Roman"/>
                <a:cs typeface="Times New Roman"/>
                <a:sym typeface="Times New Roman"/>
              </a:rPr>
              <a:t>Under the supervision of :-</a:t>
            </a:r>
            <a:endParaRPr sz="25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2500">
                <a:solidFill>
                  <a:srgbClr val="000000"/>
                </a:solidFill>
                <a:latin typeface="Times New Roman"/>
                <a:ea typeface="Times New Roman"/>
                <a:cs typeface="Times New Roman"/>
                <a:sym typeface="Times New Roman"/>
              </a:rPr>
              <a:t>                                                                         </a:t>
            </a:r>
            <a:r>
              <a:rPr lang="en" sz="2500">
                <a:solidFill>
                  <a:srgbClr val="222222"/>
                </a:solidFill>
                <a:highlight>
                  <a:srgbClr val="FFFFFF"/>
                </a:highlight>
                <a:latin typeface="Times New Roman"/>
                <a:ea typeface="Times New Roman"/>
                <a:cs typeface="Times New Roman"/>
                <a:sym typeface="Times New Roman"/>
              </a:rPr>
              <a:t>Dr. Pavan Chakraborty</a:t>
            </a:r>
            <a:endParaRPr sz="25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0" name="Shape 250"/>
        <p:cNvGrpSpPr/>
        <p:nvPr/>
      </p:nvGrpSpPr>
      <p:grpSpPr>
        <a:xfrm>
          <a:off x="0" y="0"/>
          <a:ext cx="0" cy="0"/>
          <a:chOff x="0" y="0"/>
          <a:chExt cx="0" cy="0"/>
        </a:xfrm>
      </p:grpSpPr>
      <p:sp>
        <p:nvSpPr>
          <p:cNvPr id="251" name="Google Shape;25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 Algorithms for training:</a:t>
            </a:r>
            <a:endParaRPr>
              <a:solidFill>
                <a:schemeClr val="lt1"/>
              </a:solidFill>
            </a:endParaRPr>
          </a:p>
        </p:txBody>
      </p:sp>
      <p:sp>
        <p:nvSpPr>
          <p:cNvPr id="252" name="Google Shape;252;p36"/>
          <p:cNvSpPr txBox="1"/>
          <p:nvPr>
            <p:ph idx="1" type="body"/>
          </p:nvPr>
        </p:nvSpPr>
        <p:spPr>
          <a:xfrm>
            <a:off x="729450" y="2078875"/>
            <a:ext cx="7688700" cy="22611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We have observed that most of the researchers who have performed </a:t>
            </a:r>
            <a:r>
              <a:rPr lang="en" sz="1400">
                <a:solidFill>
                  <a:schemeClr val="lt1"/>
                </a:solidFill>
              </a:rPr>
              <a:t>attrition</a:t>
            </a:r>
            <a:r>
              <a:rPr lang="en" sz="1400">
                <a:solidFill>
                  <a:schemeClr val="lt1"/>
                </a:solidFill>
              </a:rPr>
              <a:t> analysis and prediction have either used Decision trees, or Random Forest, or Logistic Regression or Naive bayes.</a:t>
            </a:r>
            <a:endParaRPr sz="1400">
              <a:solidFill>
                <a:schemeClr val="lt1"/>
              </a:solidFill>
            </a:endParaRPr>
          </a:p>
          <a:p>
            <a:pPr indent="0" lvl="0" marL="0" rtl="0" algn="l">
              <a:spcBef>
                <a:spcPts val="1600"/>
              </a:spcBef>
              <a:spcAft>
                <a:spcPts val="0"/>
              </a:spcAft>
              <a:buNone/>
            </a:pPr>
            <a:r>
              <a:rPr lang="en" sz="1400">
                <a:solidFill>
                  <a:schemeClr val="lt1"/>
                </a:solidFill>
              </a:rPr>
              <a:t>We know that when it comes to </a:t>
            </a:r>
            <a:r>
              <a:rPr lang="en" sz="1400">
                <a:solidFill>
                  <a:schemeClr val="lt1"/>
                </a:solidFill>
              </a:rPr>
              <a:t>efficient</a:t>
            </a:r>
            <a:r>
              <a:rPr lang="en" sz="1400">
                <a:solidFill>
                  <a:schemeClr val="lt1"/>
                </a:solidFill>
              </a:rPr>
              <a:t> classifiers ANN and xgboost have always proved themselves most of the times in terms of accuracy.</a:t>
            </a:r>
            <a:endParaRPr sz="1400">
              <a:solidFill>
                <a:schemeClr val="lt1"/>
              </a:solidFill>
            </a:endParaRPr>
          </a:p>
          <a:p>
            <a:pPr indent="0" lvl="0" marL="0" rtl="0" algn="l">
              <a:spcBef>
                <a:spcPts val="1600"/>
              </a:spcBef>
              <a:spcAft>
                <a:spcPts val="0"/>
              </a:spcAft>
              <a:buNone/>
            </a:pPr>
            <a:r>
              <a:rPr lang="en" sz="1400">
                <a:solidFill>
                  <a:schemeClr val="lt1"/>
                </a:solidFill>
              </a:rPr>
              <a:t>So the models which we have tried in the project are ANN,XgBoost and Stacking Classifier for the later one we have used ANN and Xgboost as sub models and Xgboost as meta model.</a:t>
            </a:r>
            <a:endParaRPr sz="1400">
              <a:solidFill>
                <a:schemeClr val="lt1"/>
              </a:solidFill>
            </a:endParaRPr>
          </a:p>
          <a:p>
            <a:pPr indent="0" lvl="0" marL="0" rtl="0" algn="just">
              <a:spcBef>
                <a:spcPts val="1600"/>
              </a:spcBef>
              <a:spcAft>
                <a:spcPts val="0"/>
              </a:spcAft>
              <a:buNone/>
            </a:pPr>
            <a:r>
              <a:t/>
            </a:r>
            <a:endParaRPr sz="1400">
              <a:solidFill>
                <a:srgbClr val="222222"/>
              </a:solidFill>
              <a:highlight>
                <a:srgbClr val="FFFFFF"/>
              </a:highlight>
            </a:endParaRPr>
          </a:p>
          <a:p>
            <a:pPr indent="0" lvl="0" marL="0" rtl="0" algn="just">
              <a:spcBef>
                <a:spcPts val="0"/>
              </a:spcBef>
              <a:spcAft>
                <a:spcPts val="0"/>
              </a:spcAft>
              <a:buNone/>
            </a:pPr>
            <a:r>
              <a:rPr lang="en" sz="1400">
                <a:solidFill>
                  <a:srgbClr val="222222"/>
                </a:solidFill>
                <a:highlight>
                  <a:srgbClr val="FFFFFF"/>
                </a:highlight>
              </a:rPr>
              <a:t> </a:t>
            </a:r>
            <a:endParaRPr sz="1400">
              <a:solidFill>
                <a:srgbClr val="222222"/>
              </a:solidFill>
              <a:highlight>
                <a:srgbClr val="FFFFFF"/>
              </a:highlight>
            </a:endParaRPr>
          </a:p>
          <a:p>
            <a:pPr indent="0" lvl="0" marL="0" rtl="0" algn="l">
              <a:spcBef>
                <a:spcPts val="0"/>
              </a:spcBef>
              <a:spcAft>
                <a:spcPts val="1600"/>
              </a:spcAft>
              <a:buNone/>
            </a:pPr>
            <a:r>
              <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6" name="Shape 256"/>
        <p:cNvGrpSpPr/>
        <p:nvPr/>
      </p:nvGrpSpPr>
      <p:grpSpPr>
        <a:xfrm>
          <a:off x="0" y="0"/>
          <a:ext cx="0" cy="0"/>
          <a:chOff x="0" y="0"/>
          <a:chExt cx="0" cy="0"/>
        </a:xfrm>
      </p:grpSpPr>
      <p:sp>
        <p:nvSpPr>
          <p:cNvPr id="257" name="Google Shape;257;p37"/>
          <p:cNvSpPr txBox="1"/>
          <p:nvPr>
            <p:ph idx="1" type="body"/>
          </p:nvPr>
        </p:nvSpPr>
        <p:spPr>
          <a:xfrm>
            <a:off x="729450" y="1305975"/>
            <a:ext cx="7688700" cy="3033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AutoNum type="arabicPeriod"/>
            </a:pPr>
            <a:r>
              <a:rPr lang="en" sz="2000">
                <a:solidFill>
                  <a:schemeClr val="lt1"/>
                </a:solidFill>
              </a:rPr>
              <a:t>XgBoost: </a:t>
            </a:r>
            <a:endParaRPr sz="2000">
              <a:solidFill>
                <a:schemeClr val="lt1"/>
              </a:solidFill>
            </a:endParaRPr>
          </a:p>
          <a:p>
            <a:pPr indent="0" lvl="0" marL="457200" rtl="0" algn="l">
              <a:spcBef>
                <a:spcPts val="1600"/>
              </a:spcBef>
              <a:spcAft>
                <a:spcPts val="0"/>
              </a:spcAft>
              <a:buNone/>
            </a:pPr>
            <a:r>
              <a:rPr lang="en" sz="1400">
                <a:solidFill>
                  <a:schemeClr val="lt1"/>
                </a:solidFill>
              </a:rPr>
              <a:t>One of the best known ensemble technique and shows great performance and speed among all tree based ML algorithms.</a:t>
            </a:r>
            <a:endParaRPr sz="1400">
              <a:solidFill>
                <a:schemeClr val="lt1"/>
              </a:solidFill>
            </a:endParaRPr>
          </a:p>
          <a:p>
            <a:pPr indent="0" lvl="0" marL="457200" rtl="0" algn="l">
              <a:spcBef>
                <a:spcPts val="1600"/>
              </a:spcBef>
              <a:spcAft>
                <a:spcPts val="0"/>
              </a:spcAft>
              <a:buNone/>
            </a:pPr>
            <a:r>
              <a:rPr lang="en" sz="1400">
                <a:solidFill>
                  <a:schemeClr val="lt1"/>
                </a:solidFill>
              </a:rPr>
              <a:t>It uses L1 and L2 regularization to prevent overfitting.</a:t>
            </a:r>
            <a:endParaRPr sz="1400">
              <a:solidFill>
                <a:schemeClr val="lt1"/>
              </a:solidFill>
            </a:endParaRPr>
          </a:p>
          <a:p>
            <a:pPr indent="0" lvl="0" marL="457200" rtl="0" algn="l">
              <a:spcBef>
                <a:spcPts val="1600"/>
              </a:spcBef>
              <a:spcAft>
                <a:spcPts val="0"/>
              </a:spcAft>
              <a:buNone/>
            </a:pPr>
            <a:r>
              <a:rPr lang="en" sz="1400">
                <a:solidFill>
                  <a:schemeClr val="lt1"/>
                </a:solidFill>
              </a:rPr>
              <a:t>It has built in cross validation function</a:t>
            </a:r>
            <a:endParaRPr sz="1400">
              <a:solidFill>
                <a:schemeClr val="lt1"/>
              </a:solidFill>
            </a:endParaRPr>
          </a:p>
          <a:p>
            <a:pPr indent="0" lvl="0" marL="457200" rtl="0" algn="l">
              <a:spcBef>
                <a:spcPts val="1600"/>
              </a:spcBef>
              <a:spcAft>
                <a:spcPts val="0"/>
              </a:spcAft>
              <a:buNone/>
            </a:pPr>
            <a:r>
              <a:t/>
            </a:r>
            <a:endParaRPr sz="2000">
              <a:solidFill>
                <a:schemeClr val="dk2"/>
              </a:solidFill>
            </a:endParaRPr>
          </a:p>
          <a:p>
            <a:pPr indent="0" lvl="0" marL="457200" rtl="0" algn="l">
              <a:spcBef>
                <a:spcPts val="1600"/>
              </a:spcBef>
              <a:spcAft>
                <a:spcPts val="1600"/>
              </a:spcAft>
              <a:buNone/>
            </a:pPr>
            <a:r>
              <a:t/>
            </a:r>
            <a:endParaRPr sz="20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1" name="Shape 261"/>
        <p:cNvGrpSpPr/>
        <p:nvPr/>
      </p:nvGrpSpPr>
      <p:grpSpPr>
        <a:xfrm>
          <a:off x="0" y="0"/>
          <a:ext cx="0" cy="0"/>
          <a:chOff x="0" y="0"/>
          <a:chExt cx="0" cy="0"/>
        </a:xfrm>
      </p:grpSpPr>
      <p:pic>
        <p:nvPicPr>
          <p:cNvPr id="262" name="Google Shape;262;p38"/>
          <p:cNvPicPr preferRelativeResize="0"/>
          <p:nvPr/>
        </p:nvPicPr>
        <p:blipFill>
          <a:blip r:embed="rId3">
            <a:alphaModFix/>
          </a:blip>
          <a:stretch>
            <a:fillRect/>
          </a:stretch>
        </p:blipFill>
        <p:spPr>
          <a:xfrm>
            <a:off x="1426525" y="814875"/>
            <a:ext cx="7049925" cy="366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6" name="Shape 266"/>
        <p:cNvGrpSpPr/>
        <p:nvPr/>
      </p:nvGrpSpPr>
      <p:grpSpPr>
        <a:xfrm>
          <a:off x="0" y="0"/>
          <a:ext cx="0" cy="0"/>
          <a:chOff x="0" y="0"/>
          <a:chExt cx="0" cy="0"/>
        </a:xfrm>
      </p:grpSpPr>
      <p:sp>
        <p:nvSpPr>
          <p:cNvPr id="267" name="Google Shape;267;p39"/>
          <p:cNvSpPr txBox="1"/>
          <p:nvPr>
            <p:ph idx="1" type="body"/>
          </p:nvPr>
        </p:nvSpPr>
        <p:spPr>
          <a:xfrm>
            <a:off x="729450" y="1436575"/>
            <a:ext cx="7688700" cy="29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2.   ANN:</a:t>
            </a:r>
            <a:endParaRPr sz="2000">
              <a:solidFill>
                <a:schemeClr val="lt1"/>
              </a:solidFill>
            </a:endParaRPr>
          </a:p>
          <a:p>
            <a:pPr indent="0" lvl="0" marL="0" rtl="0" algn="l">
              <a:spcBef>
                <a:spcPts val="1600"/>
              </a:spcBef>
              <a:spcAft>
                <a:spcPts val="0"/>
              </a:spcAft>
              <a:buNone/>
            </a:pPr>
            <a:r>
              <a:rPr lang="en" sz="1400">
                <a:solidFill>
                  <a:schemeClr val="lt1"/>
                </a:solidFill>
              </a:rPr>
              <a:t>We have also used feed Forward ANN also known as MLP(Multilayer perceptron) </a:t>
            </a:r>
            <a:r>
              <a:rPr lang="en" sz="1400">
                <a:solidFill>
                  <a:schemeClr val="lt1"/>
                </a:solidFill>
              </a:rPr>
              <a:t>as one of our model </a:t>
            </a:r>
            <a:r>
              <a:rPr lang="en" sz="1400">
                <a:solidFill>
                  <a:schemeClr val="lt1"/>
                </a:solidFill>
              </a:rPr>
              <a:t>.  It works on the concept of weight optimization using back propagation algorithm.</a:t>
            </a:r>
            <a:endParaRPr sz="1400">
              <a:solidFill>
                <a:schemeClr val="lt1"/>
              </a:solidFill>
            </a:endParaRPr>
          </a:p>
          <a:p>
            <a:pPr indent="0" lvl="0" marL="0" rtl="0" algn="l">
              <a:spcBef>
                <a:spcPts val="1600"/>
              </a:spcBef>
              <a:spcAft>
                <a:spcPts val="0"/>
              </a:spcAft>
              <a:buNone/>
            </a:pPr>
            <a:r>
              <a:rPr lang="en" sz="1400">
                <a:solidFill>
                  <a:schemeClr val="lt1"/>
                </a:solidFill>
              </a:rPr>
              <a:t>It consists of  input ,hidden and output layers and each layer is fully connected to next layer.</a:t>
            </a:r>
            <a:endParaRPr sz="1400">
              <a:solidFill>
                <a:schemeClr val="lt1"/>
              </a:solidFill>
            </a:endParaRPr>
          </a:p>
          <a:p>
            <a:pPr indent="0" lvl="0" marL="0" rtl="0" algn="l">
              <a:spcBef>
                <a:spcPts val="1600"/>
              </a:spcBef>
              <a:spcAft>
                <a:spcPts val="1600"/>
              </a:spcAft>
              <a:buNone/>
            </a:pPr>
            <a:r>
              <a:t/>
            </a:r>
            <a:endParaRPr sz="20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1" name="Shape 271"/>
        <p:cNvGrpSpPr/>
        <p:nvPr/>
      </p:nvGrpSpPr>
      <p:grpSpPr>
        <a:xfrm>
          <a:off x="0" y="0"/>
          <a:ext cx="0" cy="0"/>
          <a:chOff x="0" y="0"/>
          <a:chExt cx="0" cy="0"/>
        </a:xfrm>
      </p:grpSpPr>
      <p:pic>
        <p:nvPicPr>
          <p:cNvPr id="272" name="Google Shape;272;p40"/>
          <p:cNvPicPr preferRelativeResize="0"/>
          <p:nvPr/>
        </p:nvPicPr>
        <p:blipFill>
          <a:blip r:embed="rId3">
            <a:alphaModFix/>
          </a:blip>
          <a:stretch>
            <a:fillRect/>
          </a:stretch>
        </p:blipFill>
        <p:spPr>
          <a:xfrm>
            <a:off x="1076625" y="341888"/>
            <a:ext cx="7351875" cy="4459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6" name="Shape 276"/>
        <p:cNvGrpSpPr/>
        <p:nvPr/>
      </p:nvGrpSpPr>
      <p:grpSpPr>
        <a:xfrm>
          <a:off x="0" y="0"/>
          <a:ext cx="0" cy="0"/>
          <a:chOff x="0" y="0"/>
          <a:chExt cx="0" cy="0"/>
        </a:xfrm>
      </p:grpSpPr>
      <p:sp>
        <p:nvSpPr>
          <p:cNvPr id="277" name="Google Shape;277;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1"/>
                </a:highlight>
              </a:rPr>
              <a:t>3. Stacking Classifier</a:t>
            </a:r>
            <a:endParaRPr>
              <a:solidFill>
                <a:schemeClr val="lt1"/>
              </a:solidFill>
              <a:highlight>
                <a:schemeClr val="dk1"/>
              </a:highlight>
            </a:endParaRPr>
          </a:p>
          <a:p>
            <a:pPr indent="0" lvl="0" marL="0" rtl="0" algn="l">
              <a:spcBef>
                <a:spcPts val="0"/>
              </a:spcBef>
              <a:spcAft>
                <a:spcPts val="0"/>
              </a:spcAft>
              <a:buNone/>
            </a:pPr>
            <a:r>
              <a:t/>
            </a:r>
            <a:endParaRPr>
              <a:solidFill>
                <a:schemeClr val="lt1"/>
              </a:solidFill>
              <a:highlight>
                <a:schemeClr val="dk1"/>
              </a:highlight>
            </a:endParaRPr>
          </a:p>
        </p:txBody>
      </p:sp>
      <p:sp>
        <p:nvSpPr>
          <p:cNvPr id="278" name="Google Shape;278;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lt1"/>
                </a:solidFill>
                <a:highlight>
                  <a:schemeClr val="dk1"/>
                </a:highlight>
                <a:latin typeface="Georgia"/>
                <a:ea typeface="Georgia"/>
                <a:cs typeface="Georgia"/>
                <a:sym typeface="Georgia"/>
              </a:rPr>
              <a:t>The simplest form of stacking can be described as an ensemble learning technique where the predictions of multiple classifiers (referred as level-one classifiers) are used as new features to train a meta-classifier. The meta-classifier can be any classifier of our choice.</a:t>
            </a:r>
            <a:endParaRPr>
              <a:solidFill>
                <a:schemeClr val="lt1"/>
              </a:solidFill>
              <a:highlight>
                <a:schemeClr val="dk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2" name="Shape 282"/>
        <p:cNvGrpSpPr/>
        <p:nvPr/>
      </p:nvGrpSpPr>
      <p:grpSpPr>
        <a:xfrm>
          <a:off x="0" y="0"/>
          <a:ext cx="0" cy="0"/>
          <a:chOff x="0" y="0"/>
          <a:chExt cx="0" cy="0"/>
        </a:xfrm>
      </p:grpSpPr>
      <p:pic>
        <p:nvPicPr>
          <p:cNvPr id="283" name="Google Shape;283;p42"/>
          <p:cNvPicPr preferRelativeResize="0"/>
          <p:nvPr/>
        </p:nvPicPr>
        <p:blipFill>
          <a:blip r:embed="rId3">
            <a:alphaModFix/>
          </a:blip>
          <a:stretch>
            <a:fillRect/>
          </a:stretch>
        </p:blipFill>
        <p:spPr>
          <a:xfrm>
            <a:off x="853900" y="691975"/>
            <a:ext cx="7881400" cy="3657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 name="Shape 287"/>
        <p:cNvGrpSpPr/>
        <p:nvPr/>
      </p:nvGrpSpPr>
      <p:grpSpPr>
        <a:xfrm>
          <a:off x="0" y="0"/>
          <a:ext cx="0" cy="0"/>
          <a:chOff x="0" y="0"/>
          <a:chExt cx="0" cy="0"/>
        </a:xfrm>
      </p:grpSpPr>
      <p:sp>
        <p:nvSpPr>
          <p:cNvPr id="288" name="Google Shape;28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(Without SMOTE)</a:t>
            </a:r>
            <a:endParaRPr/>
          </a:p>
          <a:p>
            <a:pPr indent="0" lvl="0" marL="0" rtl="0" algn="l">
              <a:spcBef>
                <a:spcPts val="0"/>
              </a:spcBef>
              <a:spcAft>
                <a:spcPts val="0"/>
              </a:spcAft>
              <a:buNone/>
            </a:pPr>
            <a:r>
              <a:t/>
            </a:r>
            <a:endParaRPr/>
          </a:p>
        </p:txBody>
      </p:sp>
      <p:sp>
        <p:nvSpPr>
          <p:cNvPr id="289" name="Google Shape;289;p43"/>
          <p:cNvSpPr txBox="1"/>
          <p:nvPr>
            <p:ph idx="1" type="body"/>
          </p:nvPr>
        </p:nvSpPr>
        <p:spPr>
          <a:xfrm>
            <a:off x="729450" y="1866550"/>
            <a:ext cx="7688700" cy="29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290" name="Google Shape;290;p43"/>
          <p:cNvSpPr txBox="1"/>
          <p:nvPr/>
        </p:nvSpPr>
        <p:spPr>
          <a:xfrm>
            <a:off x="1227300" y="1866550"/>
            <a:ext cx="6286800" cy="834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2"/>
              </a:solidFill>
              <a:highlight>
                <a:schemeClr val="dk1"/>
              </a:highlight>
              <a:latin typeface="Times New Roman"/>
              <a:ea typeface="Times New Roman"/>
              <a:cs typeface="Times New Roman"/>
              <a:sym typeface="Times New Roman"/>
            </a:endParaRPr>
          </a:p>
        </p:txBody>
      </p:sp>
      <p:graphicFrame>
        <p:nvGraphicFramePr>
          <p:cNvPr id="291" name="Google Shape;291;p43"/>
          <p:cNvGraphicFramePr/>
          <p:nvPr/>
        </p:nvGraphicFramePr>
        <p:xfrm>
          <a:off x="1479225" y="2571750"/>
          <a:ext cx="3000000" cy="3000000"/>
        </p:xfrm>
        <a:graphic>
          <a:graphicData uri="http://schemas.openxmlformats.org/drawingml/2006/table">
            <a:tbl>
              <a:tblPr>
                <a:noFill/>
                <a:tableStyleId>{207BBF20-3B9A-438F-8F7D-801BD03DC737}</a:tableStyleId>
              </a:tblPr>
              <a:tblGrid>
                <a:gridCol w="1485900"/>
                <a:gridCol w="1485900"/>
                <a:gridCol w="1485900"/>
                <a:gridCol w="1485900"/>
              </a:tblGrid>
              <a:tr h="402075">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Metrics</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ANN</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XGBoost</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Stacking Classifier</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r>
              <a:tr h="100000">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Accuracy(auc score)</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0.865</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0.966</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0.967</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Precision</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0.789</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0.919</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0.930</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Recall</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0.775</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0.881</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0.874</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F1 score</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0.782</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0.900</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0.901</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5" name="Shape 295"/>
        <p:cNvGrpSpPr/>
        <p:nvPr/>
      </p:nvGrpSpPr>
      <p:grpSpPr>
        <a:xfrm>
          <a:off x="0" y="0"/>
          <a:ext cx="0" cy="0"/>
          <a:chOff x="0" y="0"/>
          <a:chExt cx="0" cy="0"/>
        </a:xfrm>
      </p:grpSpPr>
      <p:sp>
        <p:nvSpPr>
          <p:cNvPr id="296" name="Google Shape;296;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(When SMOTE was Applied)</a:t>
            </a:r>
            <a:endParaRPr/>
          </a:p>
        </p:txBody>
      </p:sp>
      <p:sp>
        <p:nvSpPr>
          <p:cNvPr id="297" name="Google Shape;297;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graphicFrame>
        <p:nvGraphicFramePr>
          <p:cNvPr id="298" name="Google Shape;298;p44"/>
          <p:cNvGraphicFramePr/>
          <p:nvPr/>
        </p:nvGraphicFramePr>
        <p:xfrm>
          <a:off x="1317750" y="2517350"/>
          <a:ext cx="3000000" cy="3000000"/>
        </p:xfrm>
        <a:graphic>
          <a:graphicData uri="http://schemas.openxmlformats.org/drawingml/2006/table">
            <a:tbl>
              <a:tblPr>
                <a:noFill/>
                <a:tableStyleId>{207BBF20-3B9A-438F-8F7D-801BD03DC737}</a:tableStyleId>
              </a:tblPr>
              <a:tblGrid>
                <a:gridCol w="1485900"/>
                <a:gridCol w="1485900"/>
                <a:gridCol w="1485900"/>
                <a:gridCol w="1485900"/>
              </a:tblGrid>
              <a:tr h="12700">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Metrics</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ANN</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XGBoost</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Stacking Classifier</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Accuracy(auc score)</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0.865</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0.966</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0.967</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Precision</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0.789</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0.919</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0.930</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Recall</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0.775</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0.881</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0.874</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F1 score</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0.782</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0.900</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222222"/>
                          </a:solidFill>
                          <a:highlight>
                            <a:schemeClr val="dk1"/>
                          </a:highlight>
                          <a:latin typeface="Times New Roman"/>
                          <a:ea typeface="Times New Roman"/>
                          <a:cs typeface="Times New Roman"/>
                          <a:sym typeface="Times New Roman"/>
                        </a:rPr>
                        <a:t>0.901</a:t>
                      </a:r>
                      <a:endParaRPr>
                        <a:solidFill>
                          <a:srgbClr val="222222"/>
                        </a:solidFill>
                        <a:highlight>
                          <a:schemeClr val="dk1"/>
                        </a:highlight>
                        <a:latin typeface="Times New Roman"/>
                        <a:ea typeface="Times New Roman"/>
                        <a:cs typeface="Times New Roman"/>
                        <a:sym typeface="Times New Roman"/>
                      </a:endParaRPr>
                    </a:p>
                  </a:txBody>
                  <a:tcPr marT="63500" marB="63500" marR="63500" marL="63500"/>
                </a:tc>
              </a:tr>
            </a:tbl>
          </a:graphicData>
        </a:graphic>
      </p:graphicFrame>
      <p:sp>
        <p:nvSpPr>
          <p:cNvPr id="299" name="Google Shape;299;p44"/>
          <p:cNvSpPr txBox="1"/>
          <p:nvPr/>
        </p:nvSpPr>
        <p:spPr>
          <a:xfrm>
            <a:off x="783575" y="1985499"/>
            <a:ext cx="66705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dk2"/>
                </a:solidFill>
                <a:highlight>
                  <a:schemeClr val="dk1"/>
                </a:highlight>
                <a:latin typeface="Times New Roman"/>
                <a:ea typeface="Times New Roman"/>
                <a:cs typeface="Times New Roman"/>
                <a:sym typeface="Times New Roman"/>
              </a:rPr>
              <a:t>We have analysed the result on the basis of different metrics on our final data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3" name="Shape 303"/>
        <p:cNvGrpSpPr/>
        <p:nvPr/>
      </p:nvGrpSpPr>
      <p:grpSpPr>
        <a:xfrm>
          <a:off x="0" y="0"/>
          <a:ext cx="0" cy="0"/>
          <a:chOff x="0" y="0"/>
          <a:chExt cx="0" cy="0"/>
        </a:xfrm>
      </p:grpSpPr>
      <p:sp>
        <p:nvSpPr>
          <p:cNvPr id="304" name="Google Shape;304;p45"/>
          <p:cNvSpPr txBox="1"/>
          <p:nvPr>
            <p:ph type="title"/>
          </p:nvPr>
        </p:nvSpPr>
        <p:spPr>
          <a:xfrm>
            <a:off x="729450" y="1090675"/>
            <a:ext cx="7688700" cy="6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a:t>
            </a:r>
            <a:r>
              <a:rPr lang="en"/>
              <a:t>score</a:t>
            </a:r>
            <a:endParaRPr/>
          </a:p>
        </p:txBody>
      </p:sp>
      <p:sp>
        <p:nvSpPr>
          <p:cNvPr id="305" name="Google Shape;305;p45"/>
          <p:cNvSpPr txBox="1"/>
          <p:nvPr>
            <p:ph idx="1" type="body"/>
          </p:nvPr>
        </p:nvSpPr>
        <p:spPr>
          <a:xfrm>
            <a:off x="727650" y="2054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1"/>
                </a:solidFill>
              </a:rPr>
              <a:t>.</a:t>
            </a:r>
            <a:endParaRPr sz="1400">
              <a:solidFill>
                <a:schemeClr val="lt1"/>
              </a:solidFill>
            </a:endParaRPr>
          </a:p>
        </p:txBody>
      </p:sp>
      <p:pic>
        <p:nvPicPr>
          <p:cNvPr id="306" name="Google Shape;306;p45"/>
          <p:cNvPicPr preferRelativeResize="0"/>
          <p:nvPr/>
        </p:nvPicPr>
        <p:blipFill rotWithShape="1">
          <a:blip r:embed="rId3">
            <a:alphaModFix/>
          </a:blip>
          <a:srcRect b="0" l="0" r="39423" t="0"/>
          <a:stretch/>
        </p:blipFill>
        <p:spPr>
          <a:xfrm>
            <a:off x="2150825" y="1675800"/>
            <a:ext cx="4714875" cy="293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p19"/>
          <p:cNvSpPr txBox="1"/>
          <p:nvPr>
            <p:ph type="title"/>
          </p:nvPr>
        </p:nvSpPr>
        <p:spPr>
          <a:xfrm>
            <a:off x="729450" y="212650"/>
            <a:ext cx="7688400" cy="6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49" name="Google Shape;149;p19"/>
          <p:cNvSpPr txBox="1"/>
          <p:nvPr/>
        </p:nvSpPr>
        <p:spPr>
          <a:xfrm>
            <a:off x="759475" y="1154375"/>
            <a:ext cx="76707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150" name="Google Shape;150;p19"/>
          <p:cNvSpPr txBox="1"/>
          <p:nvPr/>
        </p:nvSpPr>
        <p:spPr>
          <a:xfrm>
            <a:off x="893050" y="1769975"/>
            <a:ext cx="77775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Customer churning which can also be referred as customer attrition refers to the situation when customers in the bank tend to leave that bank.</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cost of finding a new customer is much higher than that of maintaining old customers.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To resolve the problem the computing age will help in the prediction of attrition.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Data Mining and Machine Learning Techniques can be used on the data available by analyzing data from different viewpoints such as cause of attrition, its frequency , age of a customer, gender , rate of interest, geography etc. to create a model to predict if an customer  is going to leave the brand or not for given user details.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0" name="Shape 310"/>
        <p:cNvGrpSpPr/>
        <p:nvPr/>
      </p:nvGrpSpPr>
      <p:grpSpPr>
        <a:xfrm>
          <a:off x="0" y="0"/>
          <a:ext cx="0" cy="0"/>
          <a:chOff x="0" y="0"/>
          <a:chExt cx="0" cy="0"/>
        </a:xfrm>
      </p:grpSpPr>
      <p:sp>
        <p:nvSpPr>
          <p:cNvPr id="311" name="Google Shape;311;p46"/>
          <p:cNvSpPr txBox="1"/>
          <p:nvPr>
            <p:ph type="title"/>
          </p:nvPr>
        </p:nvSpPr>
        <p:spPr>
          <a:xfrm>
            <a:off x="729450" y="1090675"/>
            <a:ext cx="7688700" cy="6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Precision score</a:t>
            </a:r>
            <a:endParaRPr/>
          </a:p>
        </p:txBody>
      </p:sp>
      <p:sp>
        <p:nvSpPr>
          <p:cNvPr id="312" name="Google Shape;312;p46"/>
          <p:cNvSpPr txBox="1"/>
          <p:nvPr>
            <p:ph idx="1" type="body"/>
          </p:nvPr>
        </p:nvSpPr>
        <p:spPr>
          <a:xfrm>
            <a:off x="727650" y="2054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1"/>
                </a:solidFill>
              </a:rPr>
              <a:t>.</a:t>
            </a:r>
            <a:endParaRPr sz="1400">
              <a:solidFill>
                <a:schemeClr val="lt1"/>
              </a:solidFill>
            </a:endParaRPr>
          </a:p>
        </p:txBody>
      </p:sp>
      <p:pic>
        <p:nvPicPr>
          <p:cNvPr id="313" name="Google Shape;313;p46"/>
          <p:cNvPicPr preferRelativeResize="0"/>
          <p:nvPr/>
        </p:nvPicPr>
        <p:blipFill rotWithShape="1">
          <a:blip r:embed="rId3">
            <a:alphaModFix/>
          </a:blip>
          <a:srcRect b="0" l="0" r="36057" t="0"/>
          <a:stretch/>
        </p:blipFill>
        <p:spPr>
          <a:xfrm>
            <a:off x="1941100" y="1683975"/>
            <a:ext cx="5418225" cy="320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7" name="Shape 317"/>
        <p:cNvGrpSpPr/>
        <p:nvPr/>
      </p:nvGrpSpPr>
      <p:grpSpPr>
        <a:xfrm>
          <a:off x="0" y="0"/>
          <a:ext cx="0" cy="0"/>
          <a:chOff x="0" y="0"/>
          <a:chExt cx="0" cy="0"/>
        </a:xfrm>
      </p:grpSpPr>
      <p:sp>
        <p:nvSpPr>
          <p:cNvPr id="318" name="Google Shape;318;p47"/>
          <p:cNvSpPr txBox="1"/>
          <p:nvPr>
            <p:ph type="title"/>
          </p:nvPr>
        </p:nvSpPr>
        <p:spPr>
          <a:xfrm>
            <a:off x="729450" y="1090675"/>
            <a:ext cx="7688700" cy="6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a:t>
            </a:r>
            <a:r>
              <a:rPr lang="en"/>
              <a:t>score</a:t>
            </a:r>
            <a:endParaRPr/>
          </a:p>
        </p:txBody>
      </p:sp>
      <p:sp>
        <p:nvSpPr>
          <p:cNvPr id="319" name="Google Shape;319;p47"/>
          <p:cNvSpPr txBox="1"/>
          <p:nvPr>
            <p:ph idx="1" type="body"/>
          </p:nvPr>
        </p:nvSpPr>
        <p:spPr>
          <a:xfrm>
            <a:off x="727650" y="2054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1"/>
                </a:solidFill>
              </a:rPr>
              <a:t>.</a:t>
            </a:r>
            <a:endParaRPr sz="1400">
              <a:solidFill>
                <a:schemeClr val="lt1"/>
              </a:solidFill>
            </a:endParaRPr>
          </a:p>
        </p:txBody>
      </p:sp>
      <p:pic>
        <p:nvPicPr>
          <p:cNvPr id="320" name="Google Shape;320;p47"/>
          <p:cNvPicPr preferRelativeResize="0"/>
          <p:nvPr/>
        </p:nvPicPr>
        <p:blipFill rotWithShape="1">
          <a:blip r:embed="rId3">
            <a:alphaModFix/>
          </a:blip>
          <a:srcRect b="0" l="0" r="38781" t="0"/>
          <a:stretch/>
        </p:blipFill>
        <p:spPr>
          <a:xfrm>
            <a:off x="1610275" y="1770188"/>
            <a:ext cx="5419725" cy="2828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4" name="Shape 324"/>
        <p:cNvGrpSpPr/>
        <p:nvPr/>
      </p:nvGrpSpPr>
      <p:grpSpPr>
        <a:xfrm>
          <a:off x="0" y="0"/>
          <a:ext cx="0" cy="0"/>
          <a:chOff x="0" y="0"/>
          <a:chExt cx="0" cy="0"/>
        </a:xfrm>
      </p:grpSpPr>
      <p:sp>
        <p:nvSpPr>
          <p:cNvPr id="325" name="Google Shape;325;p48"/>
          <p:cNvSpPr txBox="1"/>
          <p:nvPr>
            <p:ph type="title"/>
          </p:nvPr>
        </p:nvSpPr>
        <p:spPr>
          <a:xfrm>
            <a:off x="729450" y="1090675"/>
            <a:ext cx="7688700" cy="6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F1</a:t>
            </a:r>
            <a:r>
              <a:rPr lang="en"/>
              <a:t> score</a:t>
            </a:r>
            <a:endParaRPr/>
          </a:p>
        </p:txBody>
      </p:sp>
      <p:sp>
        <p:nvSpPr>
          <p:cNvPr id="326" name="Google Shape;326;p48"/>
          <p:cNvSpPr txBox="1"/>
          <p:nvPr>
            <p:ph idx="1" type="body"/>
          </p:nvPr>
        </p:nvSpPr>
        <p:spPr>
          <a:xfrm>
            <a:off x="727650" y="2054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1"/>
                </a:solidFill>
              </a:rPr>
              <a:t>.</a:t>
            </a:r>
            <a:endParaRPr sz="1400">
              <a:solidFill>
                <a:schemeClr val="lt1"/>
              </a:solidFill>
            </a:endParaRPr>
          </a:p>
        </p:txBody>
      </p:sp>
      <p:pic>
        <p:nvPicPr>
          <p:cNvPr id="327" name="Google Shape;327;p48"/>
          <p:cNvPicPr preferRelativeResize="0"/>
          <p:nvPr/>
        </p:nvPicPr>
        <p:blipFill rotWithShape="1">
          <a:blip r:embed="rId3">
            <a:alphaModFix/>
          </a:blip>
          <a:srcRect b="0" l="0" r="39423" t="0"/>
          <a:stretch/>
        </p:blipFill>
        <p:spPr>
          <a:xfrm>
            <a:off x="1716750" y="1759975"/>
            <a:ext cx="5467350" cy="247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1" name="Shape 331"/>
        <p:cNvGrpSpPr/>
        <p:nvPr/>
      </p:nvGrpSpPr>
      <p:grpSpPr>
        <a:xfrm>
          <a:off x="0" y="0"/>
          <a:ext cx="0" cy="0"/>
          <a:chOff x="0" y="0"/>
          <a:chExt cx="0" cy="0"/>
        </a:xfrm>
      </p:grpSpPr>
      <p:sp>
        <p:nvSpPr>
          <p:cNvPr id="332" name="Google Shape;332;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Design of Web Application</a:t>
            </a:r>
            <a:endParaRPr b="0">
              <a:solidFill>
                <a:schemeClr val="lt1"/>
              </a:solidFill>
            </a:endParaRPr>
          </a:p>
        </p:txBody>
      </p:sp>
      <p:sp>
        <p:nvSpPr>
          <p:cNvPr id="333" name="Google Shape;333;p49"/>
          <p:cNvSpPr txBox="1"/>
          <p:nvPr>
            <p:ph idx="1" type="body"/>
          </p:nvPr>
        </p:nvSpPr>
        <p:spPr>
          <a:xfrm>
            <a:off x="727650" y="2054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After analyzing the results on various metrics Stacking Classifier proved better on majority of them . So for our web application we have used Stacking classifier as our model.</a:t>
            </a:r>
            <a:endParaRPr sz="1400">
              <a:solidFill>
                <a:schemeClr val="lt1"/>
              </a:solidFill>
            </a:endParaRPr>
          </a:p>
          <a:p>
            <a:pPr indent="0" lvl="0" marL="0" rtl="0" algn="l">
              <a:spcBef>
                <a:spcPts val="1600"/>
              </a:spcBef>
              <a:spcAft>
                <a:spcPts val="0"/>
              </a:spcAft>
              <a:buNone/>
            </a:pPr>
            <a:r>
              <a:rPr lang="en" sz="1400">
                <a:solidFill>
                  <a:schemeClr val="lt1"/>
                </a:solidFill>
              </a:rPr>
              <a:t>For building the web application we have used HTML, CSS for frontend, and Flask framework for backend  and deployed our application on heroku.</a:t>
            </a:r>
            <a:endParaRPr sz="1400">
              <a:solidFill>
                <a:schemeClr val="lt1"/>
              </a:solidFill>
            </a:endParaRPr>
          </a:p>
          <a:p>
            <a:pPr indent="0" lvl="0" marL="0" rtl="0" algn="l">
              <a:spcBef>
                <a:spcPts val="1600"/>
              </a:spcBef>
              <a:spcAft>
                <a:spcPts val="0"/>
              </a:spcAft>
              <a:buNone/>
            </a:pPr>
            <a:r>
              <a:rPr lang="en" sz="1400">
                <a:solidFill>
                  <a:schemeClr val="lt1"/>
                </a:solidFill>
              </a:rPr>
              <a:t>Link:  </a:t>
            </a:r>
            <a:r>
              <a:rPr lang="en" sz="1400" u="sng">
                <a:solidFill>
                  <a:schemeClr val="hlink"/>
                </a:solidFill>
                <a:hlinkClick r:id="rId3"/>
              </a:rPr>
              <a:t>https://mini3-churnpred.herokuapp.com/</a:t>
            </a:r>
            <a:r>
              <a:rPr lang="en" sz="1400">
                <a:solidFill>
                  <a:schemeClr val="lt1"/>
                </a:solidFill>
              </a:rPr>
              <a:t> </a:t>
            </a:r>
            <a:endParaRPr sz="1400">
              <a:solidFill>
                <a:schemeClr val="lt1"/>
              </a:solidFill>
            </a:endParaRPr>
          </a:p>
          <a:p>
            <a:pPr indent="0" lvl="0" marL="0" rtl="0" algn="l">
              <a:spcBef>
                <a:spcPts val="1600"/>
              </a:spcBef>
              <a:spcAft>
                <a:spcPts val="1600"/>
              </a:spcAft>
              <a:buNone/>
            </a:pPr>
            <a:r>
              <a:t/>
            </a:r>
            <a:endParaRPr sz="14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50"/>
          <p:cNvSpPr txBox="1"/>
          <p:nvPr>
            <p:ph type="title"/>
          </p:nvPr>
        </p:nvSpPr>
        <p:spPr>
          <a:xfrm>
            <a:off x="729450" y="612800"/>
            <a:ext cx="76887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page  of application:</a:t>
            </a:r>
            <a:endParaRPr/>
          </a:p>
        </p:txBody>
      </p:sp>
      <p:sp>
        <p:nvSpPr>
          <p:cNvPr id="339" name="Google Shape;33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340" name="Google Shape;340;p50"/>
          <p:cNvPicPr preferRelativeResize="0"/>
          <p:nvPr/>
        </p:nvPicPr>
        <p:blipFill rotWithShape="1">
          <a:blip r:embed="rId3">
            <a:alphaModFix/>
          </a:blip>
          <a:srcRect b="15108" l="6373" r="11605" t="4226"/>
          <a:stretch/>
        </p:blipFill>
        <p:spPr>
          <a:xfrm>
            <a:off x="914175" y="1386100"/>
            <a:ext cx="6901550" cy="3646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729450" y="582525"/>
            <a:ext cx="7688700" cy="5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Schedule: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6" name="Google Shape;346;p51"/>
          <p:cNvSpPr txBox="1"/>
          <p:nvPr>
            <p:ph idx="1" type="body"/>
          </p:nvPr>
        </p:nvSpPr>
        <p:spPr>
          <a:xfrm>
            <a:off x="729450" y="1474875"/>
            <a:ext cx="7688700" cy="3730500"/>
          </a:xfrm>
          <a:prstGeom prst="rect">
            <a:avLst/>
          </a:prstGeom>
        </p:spPr>
        <p:txBody>
          <a:bodyPr anchorCtr="0" anchor="t" bIns="91425" lIns="91425" spcFirstLastPara="1" rIns="91425" wrap="square" tIns="91425">
            <a:noAutofit/>
          </a:bodyPr>
          <a:lstStyle/>
          <a:p>
            <a:pPr indent="0" lvl="0" marL="457200" rtl="0" algn="l">
              <a:spcBef>
                <a:spcPts val="0"/>
              </a:spcBef>
              <a:spcAft>
                <a:spcPts val="1000"/>
              </a:spcAft>
              <a:buNone/>
            </a:pPr>
            <a:r>
              <a:rPr lang="en" sz="1200">
                <a:solidFill>
                  <a:srgbClr val="282829"/>
                </a:solidFill>
                <a:highlight>
                  <a:srgbClr val="FFFFFF"/>
                </a:highlight>
              </a:rPr>
              <a:t>.</a:t>
            </a:r>
            <a:endParaRPr sz="1200">
              <a:solidFill>
                <a:srgbClr val="282829"/>
              </a:solidFill>
              <a:highlight>
                <a:srgbClr val="FFFFFF"/>
              </a:highlight>
            </a:endParaRPr>
          </a:p>
        </p:txBody>
      </p:sp>
      <p:graphicFrame>
        <p:nvGraphicFramePr>
          <p:cNvPr id="347" name="Google Shape;347;p51"/>
          <p:cNvGraphicFramePr/>
          <p:nvPr/>
        </p:nvGraphicFramePr>
        <p:xfrm>
          <a:off x="954300" y="1301375"/>
          <a:ext cx="3000000" cy="3000000"/>
        </p:xfrm>
        <a:graphic>
          <a:graphicData uri="http://schemas.openxmlformats.org/drawingml/2006/table">
            <a:tbl>
              <a:tblPr>
                <a:noFill/>
                <a:tableStyleId>{033544F7-46DF-421B-B94C-E608398DAE47}</a:tableStyleId>
              </a:tblPr>
              <a:tblGrid>
                <a:gridCol w="2413000"/>
                <a:gridCol w="2413000"/>
                <a:gridCol w="2413000"/>
              </a:tblGrid>
              <a:tr h="381000">
                <a:tc>
                  <a:txBody>
                    <a:bodyPr/>
                    <a:lstStyle/>
                    <a:p>
                      <a:pPr indent="0" lvl="0" marL="0" rtl="0" algn="l">
                        <a:spcBef>
                          <a:spcPts val="0"/>
                        </a:spcBef>
                        <a:spcAft>
                          <a:spcPts val="0"/>
                        </a:spcAft>
                        <a:buNone/>
                      </a:pPr>
                      <a:r>
                        <a:rPr lang="en"/>
                        <a:t>Steps</a:t>
                      </a:r>
                      <a:endParaRPr/>
                    </a:p>
                  </a:txBody>
                  <a:tcPr marT="91425" marB="91425" marR="91425" marL="91425"/>
                </a:tc>
                <a:tc>
                  <a:txBody>
                    <a:bodyPr/>
                    <a:lstStyle/>
                    <a:p>
                      <a:pPr indent="0" lvl="0" marL="0" rtl="0" algn="l">
                        <a:spcBef>
                          <a:spcPts val="0"/>
                        </a:spcBef>
                        <a:spcAft>
                          <a:spcPts val="0"/>
                        </a:spcAft>
                        <a:buNone/>
                      </a:pPr>
                      <a:r>
                        <a:rPr lang="en"/>
                        <a:t>Time Required</a:t>
                      </a:r>
                      <a:endParaRPr/>
                    </a:p>
                  </a:txBody>
                  <a:tcPr marT="91425" marB="91425" marR="91425" marL="91425"/>
                </a:tc>
                <a:tc>
                  <a:txBody>
                    <a:bodyPr/>
                    <a:lstStyle/>
                    <a:p>
                      <a:pPr indent="0" lvl="0" marL="0" rtl="0" algn="l">
                        <a:spcBef>
                          <a:spcPts val="0"/>
                        </a:spcBef>
                        <a:spcAft>
                          <a:spcPts val="0"/>
                        </a:spcAft>
                        <a:buNone/>
                      </a:pPr>
                      <a:r>
                        <a:rPr lang="en"/>
                        <a:t>Predicted Date and time</a:t>
                      </a:r>
                      <a:endParaRPr/>
                    </a:p>
                  </a:txBody>
                  <a:tcPr marT="91425" marB="91425" marR="91425" marL="91425"/>
                </a:tc>
              </a:tr>
              <a:tr h="381000">
                <a:tc>
                  <a:txBody>
                    <a:bodyPr/>
                    <a:lstStyle/>
                    <a:p>
                      <a:pPr indent="0" lvl="0" marL="0" rtl="0" algn="l">
                        <a:spcBef>
                          <a:spcPts val="0"/>
                        </a:spcBef>
                        <a:spcAft>
                          <a:spcPts val="0"/>
                        </a:spcAft>
                        <a:buNone/>
                      </a:pPr>
                      <a:r>
                        <a:rPr lang="en"/>
                        <a:t>Requirement Verify</a:t>
                      </a:r>
                      <a:endParaRPr/>
                    </a:p>
                  </a:txBody>
                  <a:tcPr marT="91425" marB="91425" marR="91425" marL="91425"/>
                </a:tc>
                <a:tc>
                  <a:txBody>
                    <a:bodyPr/>
                    <a:lstStyle/>
                    <a:p>
                      <a:pPr indent="0" lvl="0" marL="0" rtl="0" algn="l">
                        <a:spcBef>
                          <a:spcPts val="0"/>
                        </a:spcBef>
                        <a:spcAft>
                          <a:spcPts val="0"/>
                        </a:spcAft>
                        <a:buNone/>
                      </a:pPr>
                      <a:r>
                        <a:rPr lang="en"/>
                        <a:t>Done</a:t>
                      </a:r>
                      <a:endParaRPr/>
                    </a:p>
                  </a:txBody>
                  <a:tcPr marT="91425" marB="91425" marR="91425" marL="91425"/>
                </a:tc>
                <a:tc>
                  <a:txBody>
                    <a:bodyPr/>
                    <a:lstStyle/>
                    <a:p>
                      <a:pPr indent="0" lvl="0" marL="0" rtl="0" algn="l">
                        <a:spcBef>
                          <a:spcPts val="0"/>
                        </a:spcBef>
                        <a:spcAft>
                          <a:spcPts val="0"/>
                        </a:spcAft>
                        <a:buNone/>
                      </a:pPr>
                      <a:r>
                        <a:rPr lang="en"/>
                        <a:t>5th September 2021</a:t>
                      </a:r>
                      <a:endParaRPr/>
                    </a:p>
                  </a:txBody>
                  <a:tcPr marT="91425" marB="91425" marR="91425" marL="91425"/>
                </a:tc>
              </a:tr>
              <a:tr h="381000">
                <a:tc>
                  <a:txBody>
                    <a:bodyPr/>
                    <a:lstStyle/>
                    <a:p>
                      <a:pPr indent="0" lvl="0" marL="0" rtl="0" algn="l">
                        <a:spcBef>
                          <a:spcPts val="0"/>
                        </a:spcBef>
                        <a:spcAft>
                          <a:spcPts val="0"/>
                        </a:spcAft>
                        <a:buNone/>
                      </a:pPr>
                      <a:r>
                        <a:rPr lang="en"/>
                        <a:t>Project Planning</a:t>
                      </a:r>
                      <a:endParaRPr/>
                    </a:p>
                  </a:txBody>
                  <a:tcPr marT="91425" marB="91425" marR="91425" marL="91425"/>
                </a:tc>
                <a:tc>
                  <a:txBody>
                    <a:bodyPr/>
                    <a:lstStyle/>
                    <a:p>
                      <a:pPr indent="0" lvl="0" marL="0" rtl="0" algn="l">
                        <a:spcBef>
                          <a:spcPts val="0"/>
                        </a:spcBef>
                        <a:spcAft>
                          <a:spcPts val="0"/>
                        </a:spcAft>
                        <a:buNone/>
                      </a:pPr>
                      <a:r>
                        <a:rPr lang="en"/>
                        <a:t>Done</a:t>
                      </a:r>
                      <a:endParaRPr/>
                    </a:p>
                  </a:txBody>
                  <a:tcPr marT="91425" marB="91425" marR="91425" marL="91425"/>
                </a:tc>
                <a:tc>
                  <a:txBody>
                    <a:bodyPr/>
                    <a:lstStyle/>
                    <a:p>
                      <a:pPr indent="0" lvl="0" marL="0" rtl="0" algn="l">
                        <a:spcBef>
                          <a:spcPts val="0"/>
                        </a:spcBef>
                        <a:spcAft>
                          <a:spcPts val="0"/>
                        </a:spcAft>
                        <a:buNone/>
                      </a:pPr>
                      <a:r>
                        <a:rPr lang="en"/>
                        <a:t>8</a:t>
                      </a:r>
                      <a:r>
                        <a:rPr lang="en"/>
                        <a:t>th September 2021</a:t>
                      </a:r>
                      <a:endParaRPr/>
                    </a:p>
                  </a:txBody>
                  <a:tcPr marT="91425" marB="91425" marR="91425" marL="91425"/>
                </a:tc>
              </a:tr>
              <a:tr h="381000">
                <a:tc>
                  <a:txBody>
                    <a:bodyPr/>
                    <a:lstStyle/>
                    <a:p>
                      <a:pPr indent="0" lvl="0" marL="0" rtl="0" algn="l">
                        <a:spcBef>
                          <a:spcPts val="0"/>
                        </a:spcBef>
                        <a:spcAft>
                          <a:spcPts val="0"/>
                        </a:spcAft>
                        <a:buNone/>
                      </a:pPr>
                      <a:r>
                        <a:rPr lang="en"/>
                        <a:t>System Design</a:t>
                      </a:r>
                      <a:endParaRPr/>
                    </a:p>
                  </a:txBody>
                  <a:tcPr marT="91425" marB="91425" marR="91425" marL="91425"/>
                </a:tc>
                <a:tc>
                  <a:txBody>
                    <a:bodyPr/>
                    <a:lstStyle/>
                    <a:p>
                      <a:pPr indent="0" lvl="0" marL="0" rtl="0" algn="l">
                        <a:spcBef>
                          <a:spcPts val="0"/>
                        </a:spcBef>
                        <a:spcAft>
                          <a:spcPts val="0"/>
                        </a:spcAft>
                        <a:buNone/>
                      </a:pPr>
                      <a:r>
                        <a:rPr lang="en"/>
                        <a:t>Done</a:t>
                      </a:r>
                      <a:endParaRPr/>
                    </a:p>
                  </a:txBody>
                  <a:tcPr marT="91425" marB="91425" marR="91425" marL="91425"/>
                </a:tc>
                <a:tc>
                  <a:txBody>
                    <a:bodyPr/>
                    <a:lstStyle/>
                    <a:p>
                      <a:pPr indent="0" lvl="0" marL="0" rtl="0" algn="l">
                        <a:spcBef>
                          <a:spcPts val="0"/>
                        </a:spcBef>
                        <a:spcAft>
                          <a:spcPts val="0"/>
                        </a:spcAft>
                        <a:buNone/>
                      </a:pPr>
                      <a:r>
                        <a:rPr lang="en"/>
                        <a:t>20</a:t>
                      </a:r>
                      <a:r>
                        <a:rPr lang="en"/>
                        <a:t>th September 2021</a:t>
                      </a:r>
                      <a:endParaRPr/>
                    </a:p>
                  </a:txBody>
                  <a:tcPr marT="91425" marB="91425" marR="91425" marL="91425"/>
                </a:tc>
              </a:tr>
              <a:tr h="381000">
                <a:tc>
                  <a:txBody>
                    <a:bodyPr/>
                    <a:lstStyle/>
                    <a:p>
                      <a:pPr indent="0" lvl="0" marL="0" rtl="0" algn="l">
                        <a:spcBef>
                          <a:spcPts val="0"/>
                        </a:spcBef>
                        <a:spcAft>
                          <a:spcPts val="0"/>
                        </a:spcAft>
                        <a:buNone/>
                      </a:pPr>
                      <a:r>
                        <a:rPr lang="en"/>
                        <a:t>Details Design</a:t>
                      </a:r>
                      <a:endParaRPr/>
                    </a:p>
                  </a:txBody>
                  <a:tcPr marT="91425" marB="91425" marR="91425" marL="91425"/>
                </a:tc>
                <a:tc>
                  <a:txBody>
                    <a:bodyPr/>
                    <a:lstStyle/>
                    <a:p>
                      <a:pPr indent="0" lvl="0" marL="0" rtl="0" algn="l">
                        <a:spcBef>
                          <a:spcPts val="0"/>
                        </a:spcBef>
                        <a:spcAft>
                          <a:spcPts val="0"/>
                        </a:spcAft>
                        <a:buNone/>
                      </a:pPr>
                      <a:r>
                        <a:rPr lang="en"/>
                        <a:t>Done</a:t>
                      </a:r>
                      <a:endParaRPr/>
                    </a:p>
                  </a:txBody>
                  <a:tcPr marT="91425" marB="91425" marR="91425" marL="91425"/>
                </a:tc>
                <a:tc>
                  <a:txBody>
                    <a:bodyPr/>
                    <a:lstStyle/>
                    <a:p>
                      <a:pPr indent="0" lvl="0" marL="0" rtl="0" algn="l">
                        <a:spcBef>
                          <a:spcPts val="0"/>
                        </a:spcBef>
                        <a:spcAft>
                          <a:spcPts val="0"/>
                        </a:spcAft>
                        <a:buNone/>
                      </a:pPr>
                      <a:r>
                        <a:rPr lang="en"/>
                        <a:t>30</a:t>
                      </a:r>
                      <a:r>
                        <a:rPr lang="en"/>
                        <a:t>th September 2021</a:t>
                      </a:r>
                      <a:endParaRPr/>
                    </a:p>
                  </a:txBody>
                  <a:tcPr marT="91425" marB="91425" marR="91425" marL="91425"/>
                </a:tc>
              </a:tr>
              <a:tr h="381000">
                <a:tc>
                  <a:txBody>
                    <a:bodyPr/>
                    <a:lstStyle/>
                    <a:p>
                      <a:pPr indent="0" lvl="0" marL="0" rtl="0" algn="l">
                        <a:spcBef>
                          <a:spcPts val="0"/>
                        </a:spcBef>
                        <a:spcAft>
                          <a:spcPts val="0"/>
                        </a:spcAft>
                        <a:buNone/>
                      </a:pPr>
                      <a:r>
                        <a:rPr lang="en"/>
                        <a:t>Coding</a:t>
                      </a:r>
                      <a:endParaRPr/>
                    </a:p>
                  </a:txBody>
                  <a:tcPr marT="91425" marB="91425" marR="91425" marL="91425"/>
                </a:tc>
                <a:tc>
                  <a:txBody>
                    <a:bodyPr/>
                    <a:lstStyle/>
                    <a:p>
                      <a:pPr indent="0" lvl="0" marL="0" rtl="0" algn="l">
                        <a:spcBef>
                          <a:spcPts val="0"/>
                        </a:spcBef>
                        <a:spcAft>
                          <a:spcPts val="0"/>
                        </a:spcAft>
                        <a:buNone/>
                      </a:pPr>
                      <a:r>
                        <a:rPr lang="en"/>
                        <a:t>Done</a:t>
                      </a:r>
                      <a:endParaRPr/>
                    </a:p>
                  </a:txBody>
                  <a:tcPr marT="91425" marB="91425" marR="91425" marL="91425"/>
                </a:tc>
                <a:tc>
                  <a:txBody>
                    <a:bodyPr/>
                    <a:lstStyle/>
                    <a:p>
                      <a:pPr indent="0" lvl="0" marL="0" rtl="0" algn="l">
                        <a:spcBef>
                          <a:spcPts val="0"/>
                        </a:spcBef>
                        <a:spcAft>
                          <a:spcPts val="0"/>
                        </a:spcAft>
                        <a:buNone/>
                      </a:pPr>
                      <a:r>
                        <a:rPr lang="en"/>
                        <a:t>15th October 2021</a:t>
                      </a:r>
                      <a:endParaRPr/>
                    </a:p>
                  </a:txBody>
                  <a:tcPr marT="91425" marB="91425" marR="91425" marL="91425"/>
                </a:tc>
              </a:tr>
              <a:tr h="381000">
                <a:tc>
                  <a:txBody>
                    <a:bodyPr/>
                    <a:lstStyle/>
                    <a:p>
                      <a:pPr indent="0" lvl="0" marL="0" rtl="0" algn="l">
                        <a:spcBef>
                          <a:spcPts val="0"/>
                        </a:spcBef>
                        <a:spcAft>
                          <a:spcPts val="0"/>
                        </a:spcAft>
                        <a:buNone/>
                      </a:pPr>
                      <a:r>
                        <a:rPr lang="en"/>
                        <a:t>Debugging and coding</a:t>
                      </a:r>
                      <a:endParaRPr/>
                    </a:p>
                  </a:txBody>
                  <a:tcPr marT="91425" marB="91425" marR="91425" marL="91425"/>
                </a:tc>
                <a:tc>
                  <a:txBody>
                    <a:bodyPr/>
                    <a:lstStyle/>
                    <a:p>
                      <a:pPr indent="0" lvl="0" marL="0" rtl="0" algn="l">
                        <a:spcBef>
                          <a:spcPts val="0"/>
                        </a:spcBef>
                        <a:spcAft>
                          <a:spcPts val="0"/>
                        </a:spcAft>
                        <a:buNone/>
                      </a:pPr>
                      <a:r>
                        <a:rPr lang="en"/>
                        <a:t>Done</a:t>
                      </a:r>
                      <a:endParaRPr/>
                    </a:p>
                  </a:txBody>
                  <a:tcPr marT="91425" marB="91425" marR="91425" marL="91425"/>
                </a:tc>
                <a:tc>
                  <a:txBody>
                    <a:bodyPr/>
                    <a:lstStyle/>
                    <a:p>
                      <a:pPr indent="0" lvl="0" marL="0" rtl="0" algn="l">
                        <a:spcBef>
                          <a:spcPts val="0"/>
                        </a:spcBef>
                        <a:spcAft>
                          <a:spcPts val="0"/>
                        </a:spcAft>
                        <a:buNone/>
                      </a:pPr>
                      <a:r>
                        <a:rPr lang="en"/>
                        <a:t>30t</a:t>
                      </a:r>
                      <a:r>
                        <a:rPr lang="en"/>
                        <a:t>h October 2021</a:t>
                      </a:r>
                      <a:endParaRPr/>
                    </a:p>
                  </a:txBody>
                  <a:tcPr marT="91425" marB="91425" marR="91425" marL="91425"/>
                </a:tc>
              </a:tr>
              <a:tr h="381000">
                <a:tc>
                  <a:txBody>
                    <a:bodyPr/>
                    <a:lstStyle/>
                    <a:p>
                      <a:pPr indent="0" lvl="0" marL="0" rtl="0" algn="l">
                        <a:spcBef>
                          <a:spcPts val="0"/>
                        </a:spcBef>
                        <a:spcAft>
                          <a:spcPts val="0"/>
                        </a:spcAft>
                        <a:buNone/>
                      </a:pPr>
                      <a:r>
                        <a:rPr lang="en">
                          <a:highlight>
                            <a:srgbClr val="FFFFFF"/>
                          </a:highlight>
                        </a:rPr>
                        <a:t>Testing</a:t>
                      </a:r>
                      <a:endParaRPr/>
                    </a:p>
                  </a:txBody>
                  <a:tcPr marT="91425" marB="91425" marR="91425" marL="91425"/>
                </a:tc>
                <a:tc>
                  <a:txBody>
                    <a:bodyPr/>
                    <a:lstStyle/>
                    <a:p>
                      <a:pPr indent="0" lvl="0" marL="0" rtl="0" algn="l">
                        <a:spcBef>
                          <a:spcPts val="0"/>
                        </a:spcBef>
                        <a:spcAft>
                          <a:spcPts val="0"/>
                        </a:spcAft>
                        <a:buNone/>
                      </a:pPr>
                      <a:r>
                        <a:rPr lang="en"/>
                        <a:t>Done</a:t>
                      </a:r>
                      <a:endParaRPr/>
                    </a:p>
                  </a:txBody>
                  <a:tcPr marT="91425" marB="91425" marR="91425" marL="91425"/>
                </a:tc>
                <a:tc>
                  <a:txBody>
                    <a:bodyPr/>
                    <a:lstStyle/>
                    <a:p>
                      <a:pPr indent="0" lvl="0" marL="0" rtl="0" algn="l">
                        <a:spcBef>
                          <a:spcPts val="0"/>
                        </a:spcBef>
                        <a:spcAft>
                          <a:spcPts val="0"/>
                        </a:spcAft>
                        <a:buNone/>
                      </a:pPr>
                      <a:r>
                        <a:rPr lang="en"/>
                        <a:t>10th November 2021</a:t>
                      </a:r>
                      <a:endParaRPr/>
                    </a:p>
                  </a:txBody>
                  <a:tcPr marT="91425" marB="91425" marR="91425" marL="91425"/>
                </a:tc>
              </a:tr>
              <a:tr h="381000">
                <a:tc>
                  <a:txBody>
                    <a:bodyPr/>
                    <a:lstStyle/>
                    <a:p>
                      <a:pPr indent="0" lvl="0" marL="0" rtl="0" algn="l">
                        <a:spcBef>
                          <a:spcPts val="0"/>
                        </a:spcBef>
                        <a:spcAft>
                          <a:spcPts val="0"/>
                        </a:spcAft>
                        <a:buNone/>
                      </a:pPr>
                      <a:r>
                        <a:rPr lang="en">
                          <a:highlight>
                            <a:srgbClr val="FFFFFF"/>
                          </a:highlight>
                        </a:rPr>
                        <a:t>Documentation and</a:t>
                      </a:r>
                      <a:endParaRPr>
                        <a:highlight>
                          <a:srgbClr val="FFFFFF"/>
                        </a:highlight>
                      </a:endParaRPr>
                    </a:p>
                    <a:p>
                      <a:pPr indent="0" lvl="0" marL="0" rtl="0" algn="l">
                        <a:spcBef>
                          <a:spcPts val="0"/>
                        </a:spcBef>
                        <a:spcAft>
                          <a:spcPts val="0"/>
                        </a:spcAft>
                        <a:buNone/>
                      </a:pPr>
                      <a:r>
                        <a:rPr lang="en">
                          <a:highlight>
                            <a:srgbClr val="FFFFFF"/>
                          </a:highlight>
                        </a:rPr>
                        <a:t>Final</a:t>
                      </a:r>
                      <a:endParaRPr/>
                    </a:p>
                  </a:txBody>
                  <a:tcPr marT="91425" marB="91425" marR="91425" marL="91425"/>
                </a:tc>
                <a:tc>
                  <a:txBody>
                    <a:bodyPr/>
                    <a:lstStyle/>
                    <a:p>
                      <a:pPr indent="0" lvl="0" marL="0" rtl="0" algn="l">
                        <a:spcBef>
                          <a:spcPts val="0"/>
                        </a:spcBef>
                        <a:spcAft>
                          <a:spcPts val="0"/>
                        </a:spcAft>
                        <a:buNone/>
                      </a:pPr>
                      <a:r>
                        <a:rPr lang="en"/>
                        <a:t>Done</a:t>
                      </a:r>
                      <a:endParaRPr/>
                    </a:p>
                  </a:txBody>
                  <a:tcPr marT="91425" marB="91425" marR="91425" marL="91425"/>
                </a:tc>
                <a:tc>
                  <a:txBody>
                    <a:bodyPr/>
                    <a:lstStyle/>
                    <a:p>
                      <a:pPr indent="0" lvl="0" marL="0" rtl="0" algn="l">
                        <a:spcBef>
                          <a:spcPts val="0"/>
                        </a:spcBef>
                        <a:spcAft>
                          <a:spcPts val="0"/>
                        </a:spcAft>
                        <a:buNone/>
                      </a:pPr>
                      <a:r>
                        <a:rPr lang="en"/>
                        <a:t>20th November 2021</a:t>
                      </a:r>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730000" y="2147825"/>
            <a:ext cx="3300900" cy="8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53" name="Google Shape;353;p5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22222"/>
                </a:solidFill>
                <a:highlight>
                  <a:srgbClr val="FFFFFF"/>
                </a:highlight>
                <a:latin typeface="Times New Roman"/>
                <a:ea typeface="Times New Roman"/>
                <a:cs typeface="Times New Roman"/>
                <a:sym typeface="Times New Roman"/>
              </a:rPr>
              <a:t>By Applying SMOTE techniques on our data results are improved and also we have used stacking classifier as our final model for the application since it has performed better on the majority of the metrics discussed above so our application which is deployed on the heroku uses stacking classifier model.</a:t>
            </a:r>
            <a:endParaRPr sz="16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57" name="Shape 357"/>
        <p:cNvGrpSpPr/>
        <p:nvPr/>
      </p:nvGrpSpPr>
      <p:grpSpPr>
        <a:xfrm>
          <a:off x="0" y="0"/>
          <a:ext cx="0" cy="0"/>
          <a:chOff x="0" y="0"/>
          <a:chExt cx="0" cy="0"/>
        </a:xfrm>
      </p:grpSpPr>
      <p:sp>
        <p:nvSpPr>
          <p:cNvPr id="358" name="Google Shape;358;p5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000000"/>
                </a:solidFill>
              </a:rPr>
              <a:t>References</a:t>
            </a:r>
            <a:endParaRPr sz="3500">
              <a:solidFill>
                <a:srgbClr val="000000"/>
              </a:solidFill>
            </a:endParaRPr>
          </a:p>
        </p:txBody>
      </p:sp>
      <p:sp>
        <p:nvSpPr>
          <p:cNvPr id="359" name="Google Shape;359;p53"/>
          <p:cNvSpPr txBox="1"/>
          <p:nvPr/>
        </p:nvSpPr>
        <p:spPr>
          <a:xfrm>
            <a:off x="666950" y="1921750"/>
            <a:ext cx="82521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 </a:t>
            </a:r>
            <a:r>
              <a:rPr lang="en">
                <a:latin typeface="Lato"/>
                <a:ea typeface="Lato"/>
                <a:cs typeface="Lato"/>
                <a:sym typeface="Lato"/>
              </a:rPr>
              <a:t>Saadat M Alhashmi,</a:t>
            </a:r>
            <a:r>
              <a:rPr lang="en">
                <a:latin typeface="Lato"/>
                <a:ea typeface="Lato"/>
                <a:cs typeface="Lato"/>
                <a:sym typeface="Lato"/>
              </a:rPr>
              <a:t>“Towards Understanding Employee Attrition using a Decision Tree Approach”, 2019 International Conference on Digitization (ICD)</a:t>
            </a:r>
            <a:endParaRPr>
              <a:latin typeface="Lato"/>
              <a:ea typeface="Lato"/>
              <a:cs typeface="Lato"/>
              <a:sym typeface="Lato"/>
            </a:endParaRPr>
          </a:p>
          <a:p>
            <a:pPr indent="0" lvl="0" marL="0" rtl="0" algn="l">
              <a:spcBef>
                <a:spcPts val="0"/>
              </a:spcBef>
              <a:spcAft>
                <a:spcPts val="0"/>
              </a:spcAft>
              <a:buNone/>
            </a:pPr>
            <a:r>
              <a:rPr lang="en" u="sng">
                <a:solidFill>
                  <a:srgbClr val="0000FF"/>
                </a:solidFill>
                <a:latin typeface="Lato"/>
                <a:ea typeface="Lato"/>
                <a:cs typeface="Lato"/>
                <a:sym typeface="Lato"/>
                <a:hlinkClick r:id="rId3">
                  <a:extLst>
                    <a:ext uri="{A12FA001-AC4F-418D-AE19-62706E023703}">
                      <ahyp:hlinkClr val="tx"/>
                    </a:ext>
                  </a:extLst>
                </a:hlinkClick>
              </a:rPr>
              <a:t>Towards Understanding Employee Attrition using a Decision Tree Approach</a:t>
            </a:r>
            <a:r>
              <a:rPr lang="en">
                <a:solidFill>
                  <a:srgbClr val="0000FF"/>
                </a:solidFill>
                <a:latin typeface="Lato"/>
                <a:ea typeface="Lato"/>
                <a:cs typeface="Lato"/>
                <a:sym typeface="Lato"/>
              </a:rPr>
              <a:t> </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 Richard Joseph, Shreyas Udupa, Sanket Jangale, Kunal Kotkar, Parthesh Pawar,“Employee Attrition Using Machine Learning And Depression Analysis”,  2021 5th International Conference on Intelligent Computing and Control Systems (ICICCS)</a:t>
            </a:r>
            <a:endParaRPr>
              <a:latin typeface="Lato"/>
              <a:ea typeface="Lato"/>
              <a:cs typeface="Lato"/>
              <a:sym typeface="Lato"/>
            </a:endParaRPr>
          </a:p>
          <a:p>
            <a:pPr indent="0" lvl="0" marL="0" rtl="0" algn="l">
              <a:spcBef>
                <a:spcPts val="0"/>
              </a:spcBef>
              <a:spcAft>
                <a:spcPts val="0"/>
              </a:spcAft>
              <a:buNone/>
            </a:pPr>
            <a:r>
              <a:rPr lang="en" u="sng">
                <a:solidFill>
                  <a:srgbClr val="0000FF"/>
                </a:solidFill>
                <a:latin typeface="Lato"/>
                <a:ea typeface="Lato"/>
                <a:cs typeface="Lato"/>
                <a:sym typeface="Lato"/>
                <a:hlinkClick r:id="rId4">
                  <a:extLst>
                    <a:ext uri="{A12FA001-AC4F-418D-AE19-62706E023703}">
                      <ahyp:hlinkClr val="tx"/>
                    </a:ext>
                  </a:extLst>
                </a:hlinkClick>
              </a:rPr>
              <a:t>Employee Attrition Using Machine Learning And Depression Analysis</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[3]. Rachna Jain, Anand Nayyar, “Predicting Employee Attrition using XGBoost Machine Learning Approach”, 2018 International Conference on System Modeling &amp; Advancement in Research Trends (SMART)</a:t>
            </a:r>
            <a:endParaRPr>
              <a:latin typeface="Lato"/>
              <a:ea typeface="Lato"/>
              <a:cs typeface="Lato"/>
              <a:sym typeface="Lato"/>
            </a:endParaRPr>
          </a:p>
          <a:p>
            <a:pPr indent="0" lvl="0" marL="0" rtl="0" algn="l">
              <a:spcBef>
                <a:spcPts val="0"/>
              </a:spcBef>
              <a:spcAft>
                <a:spcPts val="0"/>
              </a:spcAft>
              <a:buNone/>
            </a:pPr>
            <a:r>
              <a:rPr lang="en" u="sng">
                <a:solidFill>
                  <a:srgbClr val="0000FF"/>
                </a:solidFill>
                <a:latin typeface="Lato"/>
                <a:ea typeface="Lato"/>
                <a:cs typeface="Lato"/>
                <a:sym typeface="Lato"/>
                <a:hlinkClick r:id="rId5">
                  <a:extLst>
                    <a:ext uri="{A12FA001-AC4F-418D-AE19-62706E023703}">
                      <ahyp:hlinkClr val="tx"/>
                    </a:ext>
                  </a:extLst>
                </a:hlinkClick>
              </a:rPr>
              <a:t>Predicting Employee Attrition using XGBoost Machine Learning Approach</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63" name="Shape 363"/>
        <p:cNvGrpSpPr/>
        <p:nvPr/>
      </p:nvGrpSpPr>
      <p:grpSpPr>
        <a:xfrm>
          <a:off x="0" y="0"/>
          <a:ext cx="0" cy="0"/>
          <a:chOff x="0" y="0"/>
          <a:chExt cx="0" cy="0"/>
        </a:xfrm>
      </p:grpSpPr>
      <p:sp>
        <p:nvSpPr>
          <p:cNvPr id="364" name="Google Shape;364;p54"/>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a:t>
            </a:r>
            <a:endParaRPr sz="3500"/>
          </a:p>
        </p:txBody>
      </p:sp>
      <p:sp>
        <p:nvSpPr>
          <p:cNvPr id="365" name="Google Shape;365;p54"/>
          <p:cNvSpPr txBox="1"/>
          <p:nvPr/>
        </p:nvSpPr>
        <p:spPr>
          <a:xfrm>
            <a:off x="644350" y="1322450"/>
            <a:ext cx="82521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[4]. Sepideh Hassankhani Dolatabadi, Farshid Keynia, “Designing of customer and employee churn prediction model based on data mining method and neural predictor”,2017 2nd International Conference on Computer and Communication Systems (ICCCS)</a:t>
            </a:r>
            <a:endParaRPr>
              <a:latin typeface="Lato"/>
              <a:ea typeface="Lato"/>
              <a:cs typeface="Lato"/>
              <a:sym typeface="Lato"/>
            </a:endParaRPr>
          </a:p>
          <a:p>
            <a:pPr indent="0" lvl="0" marL="0" rtl="0" algn="l">
              <a:spcBef>
                <a:spcPts val="0"/>
              </a:spcBef>
              <a:spcAft>
                <a:spcPts val="0"/>
              </a:spcAft>
              <a:buNone/>
            </a:pPr>
            <a:r>
              <a:rPr lang="en" u="sng">
                <a:solidFill>
                  <a:srgbClr val="0000FF"/>
                </a:solidFill>
                <a:latin typeface="Lato"/>
                <a:ea typeface="Lato"/>
                <a:cs typeface="Lato"/>
                <a:sym typeface="Lato"/>
                <a:hlinkClick r:id="rId3">
                  <a:extLst>
                    <a:ext uri="{A12FA001-AC4F-418D-AE19-62706E023703}">
                      <ahyp:hlinkClr val="tx"/>
                    </a:ext>
                  </a:extLst>
                </a:hlinkClick>
              </a:rPr>
              <a:t>Designing of customer and employee churn prediction model based on data mining method and neural predictor</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[5]. A Rohit Hebbar, Sanath H Patil, S. B Rajeshwari, S S M Saquaf, “Comparison of Machine Learning Techniques to Predict the Attrition Rate of the Employees”,2018 3rd IEEE International Conference on Recent Trends in Electronics, Information &amp; Communication Technology (RTEICT)</a:t>
            </a:r>
            <a:endParaRPr>
              <a:latin typeface="Lato"/>
              <a:ea typeface="Lato"/>
              <a:cs typeface="Lato"/>
              <a:sym typeface="Lato"/>
            </a:endParaRPr>
          </a:p>
          <a:p>
            <a:pPr indent="0" lvl="0" marL="0" rtl="0" algn="l">
              <a:spcBef>
                <a:spcPts val="0"/>
              </a:spcBef>
              <a:spcAft>
                <a:spcPts val="0"/>
              </a:spcAft>
              <a:buNone/>
            </a:pPr>
            <a:r>
              <a:rPr lang="en" u="sng">
                <a:solidFill>
                  <a:srgbClr val="0000FF"/>
                </a:solidFill>
                <a:latin typeface="Lato"/>
                <a:ea typeface="Lato"/>
                <a:cs typeface="Lato"/>
                <a:sym typeface="Lato"/>
                <a:hlinkClick r:id="rId4">
                  <a:extLst>
                    <a:ext uri="{A12FA001-AC4F-418D-AE19-62706E023703}">
                      <ahyp:hlinkClr val="tx"/>
                    </a:ext>
                  </a:extLst>
                </a:hlinkClick>
              </a:rPr>
              <a:t>Comparison of Machine Learning Techniques to Predict the Attrition Rate of the Employees</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[6].  Sandeep Yadav, Aman Jain, Deepti Singh, “Early Prediction of Employee Attrition using Data Mining Techniques”,  2018 IEEE 8th International Advance Computing Conference (IACC)</a:t>
            </a:r>
            <a:endParaRPr>
              <a:latin typeface="Lato"/>
              <a:ea typeface="Lato"/>
              <a:cs typeface="Lato"/>
              <a:sym typeface="Lato"/>
            </a:endParaRPr>
          </a:p>
          <a:p>
            <a:pPr indent="0" lvl="0" marL="0" rtl="0" algn="l">
              <a:spcBef>
                <a:spcPts val="0"/>
              </a:spcBef>
              <a:spcAft>
                <a:spcPts val="0"/>
              </a:spcAft>
              <a:buNone/>
            </a:pPr>
            <a:r>
              <a:rPr lang="en" u="sng">
                <a:solidFill>
                  <a:srgbClr val="0000FF"/>
                </a:solidFill>
                <a:latin typeface="Lato"/>
                <a:ea typeface="Lato"/>
                <a:cs typeface="Lato"/>
                <a:sym typeface="Lato"/>
                <a:hlinkClick r:id="rId5">
                  <a:extLst>
                    <a:ext uri="{A12FA001-AC4F-418D-AE19-62706E023703}">
                      <ahyp:hlinkClr val="tx"/>
                    </a:ext>
                  </a:extLst>
                </a:hlinkClick>
              </a:rPr>
              <a:t>Early Prediction of Employee Attrition using Data Mining Techniques</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69" name="Shape 369"/>
        <p:cNvGrpSpPr/>
        <p:nvPr/>
      </p:nvGrpSpPr>
      <p:grpSpPr>
        <a:xfrm>
          <a:off x="0" y="0"/>
          <a:ext cx="0" cy="0"/>
          <a:chOff x="0" y="0"/>
          <a:chExt cx="0" cy="0"/>
        </a:xfrm>
      </p:grpSpPr>
      <p:sp>
        <p:nvSpPr>
          <p:cNvPr id="370" name="Google Shape;370;p55"/>
          <p:cNvSpPr txBox="1"/>
          <p:nvPr>
            <p:ph type="title"/>
          </p:nvPr>
        </p:nvSpPr>
        <p:spPr>
          <a:xfrm>
            <a:off x="2995675" y="1933050"/>
            <a:ext cx="5422200" cy="17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4" name="Shape 154"/>
        <p:cNvGrpSpPr/>
        <p:nvPr/>
      </p:nvGrpSpPr>
      <p:grpSpPr>
        <a:xfrm>
          <a:off x="0" y="0"/>
          <a:ext cx="0" cy="0"/>
          <a:chOff x="0" y="0"/>
          <a:chExt cx="0" cy="0"/>
        </a:xfrm>
      </p:grpSpPr>
      <p:sp>
        <p:nvSpPr>
          <p:cNvPr id="155" name="Google Shape;155;p20"/>
          <p:cNvSpPr txBox="1"/>
          <p:nvPr>
            <p:ph type="title"/>
          </p:nvPr>
        </p:nvSpPr>
        <p:spPr>
          <a:xfrm>
            <a:off x="681100" y="427425"/>
            <a:ext cx="2859900" cy="6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6" name="Google Shape;156;p20"/>
          <p:cNvSpPr txBox="1"/>
          <p:nvPr>
            <p:ph idx="4294967295" type="subTitle"/>
          </p:nvPr>
        </p:nvSpPr>
        <p:spPr>
          <a:xfrm>
            <a:off x="750750" y="775400"/>
            <a:ext cx="8121300" cy="37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lt1"/>
              </a:solidFill>
            </a:endParaRPr>
          </a:p>
          <a:p>
            <a:pPr indent="-317500" lvl="0" marL="457200" rtl="0" algn="l">
              <a:lnSpc>
                <a:spcPct val="100000"/>
              </a:lnSpc>
              <a:spcBef>
                <a:spcPts val="1600"/>
              </a:spcBef>
              <a:spcAft>
                <a:spcPts val="0"/>
              </a:spcAft>
              <a:buClr>
                <a:schemeClr val="lt1"/>
              </a:buClr>
              <a:buSzPts val="1400"/>
              <a:buChar char="●"/>
            </a:pPr>
            <a:r>
              <a:rPr lang="en" sz="1400">
                <a:solidFill>
                  <a:schemeClr val="lt1"/>
                </a:solidFill>
              </a:rPr>
              <a:t>In the era of big data, customer churn is a big problem faced by banks in the increasingly competitive market. </a:t>
            </a:r>
            <a:endParaRPr sz="1400">
              <a:solidFill>
                <a:schemeClr val="lt1"/>
              </a:solidFill>
            </a:endParaRPr>
          </a:p>
          <a:p>
            <a:pPr indent="-317500" lvl="0" marL="457200" rtl="0" algn="l">
              <a:lnSpc>
                <a:spcPct val="100000"/>
              </a:lnSpc>
              <a:spcBef>
                <a:spcPts val="0"/>
              </a:spcBef>
              <a:spcAft>
                <a:spcPts val="0"/>
              </a:spcAft>
              <a:buClr>
                <a:schemeClr val="lt1"/>
              </a:buClr>
              <a:buSzPts val="1400"/>
              <a:buChar char="●"/>
            </a:pPr>
            <a:r>
              <a:rPr lang="en" sz="1400">
                <a:solidFill>
                  <a:schemeClr val="lt1"/>
                </a:solidFill>
              </a:rPr>
              <a:t>As customer churning is rising with years and as it has a direct negative impact on the revenue of the bank. Customer churn may be because of several reasons like some other bank providing financial services at low charges or due to low interest rates or due to location of bank branch etc. </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So in order to stop this, bank need to prepare a prediction model in advance which would be able to predict the behaviour of the customer in advance about the customer that if he/she is going to leave the bank or not </a:t>
            </a:r>
            <a:endParaRPr sz="1400">
              <a:solidFill>
                <a:schemeClr val="lt1"/>
              </a:solidFill>
            </a:endParaRPr>
          </a:p>
          <a:p>
            <a:pPr indent="0" lvl="0" marL="457200" rtl="0" algn="l">
              <a:spcBef>
                <a:spcPts val="1600"/>
              </a:spcBef>
              <a:spcAft>
                <a:spcPts val="0"/>
              </a:spcAft>
              <a:buNone/>
            </a:pPr>
            <a:r>
              <a:rPr lang="en" sz="1400">
                <a:solidFill>
                  <a:schemeClr val="lt1"/>
                </a:solidFill>
              </a:rPr>
              <a:t>In this paper we have used different models like ANN, XGBoost, Stacking Classifiers and presented the analysis of the different results obtained.</a:t>
            </a:r>
            <a:endParaRPr sz="1400">
              <a:solidFill>
                <a:schemeClr val="lt1"/>
              </a:solidFill>
            </a:endParaRPr>
          </a:p>
          <a:p>
            <a:pPr indent="0" lvl="0" marL="457200" rtl="0" algn="l">
              <a:spcBef>
                <a:spcPts val="1600"/>
              </a:spcBef>
              <a:spcAft>
                <a:spcPts val="0"/>
              </a:spcAft>
              <a:buNone/>
            </a:pPr>
            <a:r>
              <a:rPr lang="en" sz="1400">
                <a:solidFill>
                  <a:schemeClr val="lt1"/>
                </a:solidFill>
              </a:rPr>
              <a:t>So our aim in this project is to create a model  and then create a UI which will take the details of the employee as input and predict the output regarding attrition .</a:t>
            </a:r>
            <a:endParaRPr sz="1400">
              <a:solidFill>
                <a:schemeClr val="lt1"/>
              </a:solidFill>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 name="Shape 160"/>
        <p:cNvGrpSpPr/>
        <p:nvPr/>
      </p:nvGrpSpPr>
      <p:grpSpPr>
        <a:xfrm>
          <a:off x="0" y="0"/>
          <a:ext cx="0" cy="0"/>
          <a:chOff x="0" y="0"/>
          <a:chExt cx="0" cy="0"/>
        </a:xfrm>
      </p:grpSpPr>
      <p:sp>
        <p:nvSpPr>
          <p:cNvPr id="161" name="Google Shape;161;p21"/>
          <p:cNvSpPr txBox="1"/>
          <p:nvPr>
            <p:ph type="title"/>
          </p:nvPr>
        </p:nvSpPr>
        <p:spPr>
          <a:xfrm>
            <a:off x="729450" y="212650"/>
            <a:ext cx="7688400" cy="6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62" name="Google Shape;162;p21"/>
          <p:cNvSpPr txBox="1"/>
          <p:nvPr/>
        </p:nvSpPr>
        <p:spPr>
          <a:xfrm>
            <a:off x="759475" y="1154375"/>
            <a:ext cx="76707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163" name="Google Shape;163;p21"/>
          <p:cNvSpPr txBox="1"/>
          <p:nvPr/>
        </p:nvSpPr>
        <p:spPr>
          <a:xfrm>
            <a:off x="893050" y="1446975"/>
            <a:ext cx="77775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Nowadays, there are almost 1.5 million customers that are churning in a year that is rising every year.</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Banking industry faces challenges to hold clients. The clients may shift over to different banks due to reasons like  better financial services at lower charges, bank branch location, low-interest rates, etc.</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Thus, prediction models are utilized to predict clients who are probably going to churn in the future. Because serving long-term customers is less costly as compared to losing a client that leads to a loss in profit for the bank. Also, old customers create higher benefits and provide new referrals.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167" name="Shape 167"/>
        <p:cNvGrpSpPr/>
        <p:nvPr/>
      </p:nvGrpSpPr>
      <p:grpSpPr>
        <a:xfrm>
          <a:off x="0" y="0"/>
          <a:ext cx="0" cy="0"/>
          <a:chOff x="0" y="0"/>
          <a:chExt cx="0" cy="0"/>
        </a:xfrm>
      </p:grpSpPr>
      <p:sp>
        <p:nvSpPr>
          <p:cNvPr id="168" name="Google Shape;168;p22"/>
          <p:cNvSpPr txBox="1"/>
          <p:nvPr>
            <p:ph type="title"/>
          </p:nvPr>
        </p:nvSpPr>
        <p:spPr>
          <a:xfrm>
            <a:off x="2351325" y="2057400"/>
            <a:ext cx="4939800" cy="16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Survey…...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ctrTitle"/>
          </p:nvPr>
        </p:nvSpPr>
        <p:spPr>
          <a:xfrm>
            <a:off x="729450" y="1107825"/>
            <a:ext cx="7075200" cy="9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Research Paper 1 :  </a:t>
            </a:r>
            <a:r>
              <a:rPr lang="en" sz="2500" u="sng">
                <a:solidFill>
                  <a:schemeClr val="hlink"/>
                </a:solidFill>
                <a:hlinkClick r:id="rId3"/>
              </a:rPr>
              <a:t>[1]</a:t>
            </a:r>
            <a:r>
              <a:rPr lang="en" sz="2500"/>
              <a:t> </a:t>
            </a:r>
            <a:endParaRPr sz="2500"/>
          </a:p>
        </p:txBody>
      </p:sp>
      <p:sp>
        <p:nvSpPr>
          <p:cNvPr id="174" name="Google Shape;174;p23"/>
          <p:cNvSpPr txBox="1"/>
          <p:nvPr>
            <p:ph idx="1" type="subTitle"/>
          </p:nvPr>
        </p:nvSpPr>
        <p:spPr>
          <a:xfrm>
            <a:off x="729600" y="1639125"/>
            <a:ext cx="7536900" cy="34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rPr>
              <a:t>Paper title :</a:t>
            </a:r>
            <a:r>
              <a:rPr lang="en" sz="1400"/>
              <a:t> Analysis and prediction of bank user churn based on ensemble learning algorithm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222222"/>
                </a:solidFill>
              </a:rPr>
              <a:t>Name of Conference : </a:t>
            </a:r>
            <a:r>
              <a:rPr lang="en" sz="1400"/>
              <a:t>2021 IEEE International Conference on Power Electronics, Computer Applications (ICPECA), 22-24 Jan. 2021, Shenyang, China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Objective : </a:t>
            </a:r>
            <a:r>
              <a:rPr lang="en" sz="1400"/>
              <a:t>The purpose of this paper is to analyze the quarterly user data of banks, and establish user churn prediction model by using ensemble learning so as to improve the</a:t>
            </a:r>
            <a:endParaRPr sz="1400"/>
          </a:p>
          <a:p>
            <a:pPr indent="0" lvl="0" marL="0" rtl="0" algn="l">
              <a:spcBef>
                <a:spcPts val="0"/>
              </a:spcBef>
              <a:spcAft>
                <a:spcPts val="0"/>
              </a:spcAft>
              <a:buNone/>
            </a:pPr>
            <a:r>
              <a:rPr lang="en" sz="1400"/>
              <a:t>accuracy of prediction, so as to achieve the purpose of helping banks save costs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Methodology : </a:t>
            </a:r>
            <a:r>
              <a:rPr lang="en" sz="1400"/>
              <a:t>They used algorithm such as Catboost, Lightgbm, Random Forest to build their model.</a:t>
            </a:r>
            <a:endParaRPr sz="1400"/>
          </a:p>
          <a:p>
            <a:pPr indent="0" lvl="0" marL="0" rtl="0" algn="l">
              <a:spcBef>
                <a:spcPts val="0"/>
              </a:spcBef>
              <a:spcAft>
                <a:spcPts val="0"/>
              </a:spcAft>
              <a:buNone/>
            </a:pPr>
            <a:r>
              <a:t/>
            </a:r>
            <a:endParaRPr b="1" sz="1400">
              <a:solidFill>
                <a:srgbClr val="000000"/>
              </a:solidFill>
            </a:endParaRPr>
          </a:p>
          <a:p>
            <a:pPr indent="0" lvl="0" marL="0" rtl="0" algn="l">
              <a:spcBef>
                <a:spcPts val="0"/>
              </a:spcBef>
              <a:spcAft>
                <a:spcPts val="0"/>
              </a:spcAft>
              <a:buNone/>
            </a:pPr>
            <a:r>
              <a:rPr b="1" lang="en" sz="1400">
                <a:solidFill>
                  <a:srgbClr val="000000"/>
                </a:solidFill>
              </a:rPr>
              <a:t>Result : </a:t>
            </a:r>
            <a:r>
              <a:rPr lang="en" sz="1400"/>
              <a:t>A</a:t>
            </a:r>
            <a:r>
              <a:rPr lang="en" sz="1400"/>
              <a:t>t the end of each quarter, the customer churn rate with a large amount of deposit or financial products is quite low, so they should focus on those users who have little deposit.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ctrTitle"/>
          </p:nvPr>
        </p:nvSpPr>
        <p:spPr>
          <a:xfrm>
            <a:off x="729600" y="1107825"/>
            <a:ext cx="7075200" cy="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Research Paper 2 :</a:t>
            </a:r>
            <a:r>
              <a:rPr lang="en" sz="2500">
                <a:solidFill>
                  <a:srgbClr val="0000FF"/>
                </a:solidFill>
              </a:rPr>
              <a:t> </a:t>
            </a:r>
            <a:r>
              <a:rPr lang="en" sz="2500" u="sng">
                <a:solidFill>
                  <a:schemeClr val="hlink"/>
                </a:solidFill>
                <a:hlinkClick r:id="rId3"/>
              </a:rPr>
              <a:t>[2]</a:t>
            </a:r>
            <a:r>
              <a:rPr lang="en" sz="2500">
                <a:solidFill>
                  <a:srgbClr val="0000FF"/>
                </a:solidFill>
              </a:rPr>
              <a:t> </a:t>
            </a:r>
            <a:endParaRPr sz="2500">
              <a:solidFill>
                <a:srgbClr val="0000FF"/>
              </a:solidFill>
            </a:endParaRPr>
          </a:p>
        </p:txBody>
      </p:sp>
      <p:sp>
        <p:nvSpPr>
          <p:cNvPr id="180" name="Google Shape;180;p24"/>
          <p:cNvSpPr txBox="1"/>
          <p:nvPr>
            <p:ph idx="1" type="subTitle"/>
          </p:nvPr>
        </p:nvSpPr>
        <p:spPr>
          <a:xfrm>
            <a:off x="729600" y="1524450"/>
            <a:ext cx="7536900" cy="3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rPr>
              <a:t>Paper title :</a:t>
            </a:r>
            <a:r>
              <a:rPr lang="en" sz="1400"/>
              <a:t> </a:t>
            </a:r>
            <a:r>
              <a:rPr lang="en" sz="1400"/>
              <a:t>Application of Machine Learning and Statistics in Banking Customer Churn Prediction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222222"/>
                </a:solidFill>
              </a:rPr>
              <a:t>Name of Conference :</a:t>
            </a:r>
            <a:r>
              <a:rPr lang="en" sz="1400"/>
              <a:t>  2021 8th International Conference on Smart Computing and Communications (ICSCC),06 September 2021,Kochi, Kerala, India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Objective : </a:t>
            </a:r>
            <a:r>
              <a:rPr lang="en" sz="1400"/>
              <a:t>They are willing to make a  website which is useful for the bank managers and</a:t>
            </a:r>
            <a:endParaRPr sz="1400"/>
          </a:p>
          <a:p>
            <a:pPr indent="0" lvl="0" marL="0" rtl="0" algn="l">
              <a:spcBef>
                <a:spcPts val="0"/>
              </a:spcBef>
              <a:spcAft>
                <a:spcPts val="0"/>
              </a:spcAft>
              <a:buNone/>
            </a:pPr>
            <a:r>
              <a:rPr lang="en" sz="1400"/>
              <a:t>decision makers of the bank to get an idea of those customers who are likely to leave the services of the bank in future and can retain them by formulating some new policies.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Methodology :</a:t>
            </a:r>
            <a:r>
              <a:rPr lang="en" sz="1400"/>
              <a:t>They used Machine Learning Techniques like SVM and  Statistical Analysis like Analysis of Numerical Data  and Analysis of Categorical Data. Also they used ‘Flask’ framework to create the web application along with ‘HTML’ and ‘CSS’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Result : </a:t>
            </a:r>
            <a:r>
              <a:rPr lang="en" sz="1400"/>
              <a:t> </a:t>
            </a:r>
            <a:r>
              <a:rPr lang="en" sz="1400"/>
              <a:t>The model predicts the probability of the customer’s leaving the bank</a:t>
            </a:r>
            <a:endParaRPr sz="1400"/>
          </a:p>
          <a:p>
            <a:pPr indent="0" lvl="0" marL="0" rtl="0" algn="l">
              <a:spcBef>
                <a:spcPts val="0"/>
              </a:spcBef>
              <a:spcAft>
                <a:spcPts val="0"/>
              </a:spcAft>
              <a:buNone/>
            </a:pPr>
            <a:r>
              <a:rPr lang="en" sz="1400"/>
              <a:t>and continuing the services of bank . The accuracy is around 84.15 %.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ctrTitle"/>
          </p:nvPr>
        </p:nvSpPr>
        <p:spPr>
          <a:xfrm>
            <a:off x="729450" y="1107825"/>
            <a:ext cx="7075200" cy="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Research Paper 3 :  </a:t>
            </a:r>
            <a:r>
              <a:rPr lang="en" sz="2500" u="sng">
                <a:solidFill>
                  <a:schemeClr val="hlink"/>
                </a:solidFill>
                <a:hlinkClick r:id="rId3"/>
              </a:rPr>
              <a:t>[3]</a:t>
            </a:r>
            <a:endParaRPr sz="2500">
              <a:solidFill>
                <a:srgbClr val="0000FF"/>
              </a:solidFill>
            </a:endParaRPr>
          </a:p>
        </p:txBody>
      </p:sp>
      <p:sp>
        <p:nvSpPr>
          <p:cNvPr id="186" name="Google Shape;186;p25"/>
          <p:cNvSpPr txBox="1"/>
          <p:nvPr>
            <p:ph idx="1" type="subTitle"/>
          </p:nvPr>
        </p:nvSpPr>
        <p:spPr>
          <a:xfrm>
            <a:off x="729600" y="1582625"/>
            <a:ext cx="7536900" cy="35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rPr>
              <a:t>Paper title :</a:t>
            </a:r>
            <a:r>
              <a:rPr lang="en" sz="1400"/>
              <a:t> </a:t>
            </a:r>
            <a:r>
              <a:rPr lang="en" sz="1400"/>
              <a:t>Customer Churn Analysis and Prediction in Banking Industry using Machine Learning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222222"/>
                </a:solidFill>
              </a:rPr>
              <a:t>Name of Conference : </a:t>
            </a:r>
            <a:r>
              <a:rPr lang="en" sz="1400"/>
              <a:t>2020 Sixth International Conference on Parallel, Distributed and Grid Computing (PDGC), 6-8 Nov. 2020,Waknaghat, India.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chemeClr val="dk2"/>
                </a:solidFill>
              </a:rPr>
              <a:t>Objective : </a:t>
            </a:r>
            <a:r>
              <a:rPr lang="en" sz="1400"/>
              <a:t>They are aimed to use different models of machine learning to the bank dataset to predict the probability of customer who is going to churn. The comparison in terms of</a:t>
            </a:r>
            <a:endParaRPr sz="1400"/>
          </a:p>
          <a:p>
            <a:pPr indent="0" lvl="0" marL="0" rtl="0" algn="l">
              <a:spcBef>
                <a:spcPts val="0"/>
              </a:spcBef>
              <a:spcAft>
                <a:spcPts val="0"/>
              </a:spcAft>
              <a:buNone/>
            </a:pPr>
            <a:r>
              <a:rPr lang="en" sz="1400"/>
              <a:t>performance like accuracy, recall, etc. is presented.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Methodology : </a:t>
            </a:r>
            <a:r>
              <a:rPr lang="en" sz="1400"/>
              <a:t>They used algorithm such as Logistic regression (LR), decision</a:t>
            </a:r>
            <a:endParaRPr sz="1400"/>
          </a:p>
          <a:p>
            <a:pPr indent="0" lvl="0" marL="0" rtl="0" algn="l">
              <a:spcBef>
                <a:spcPts val="0"/>
              </a:spcBef>
              <a:spcAft>
                <a:spcPts val="0"/>
              </a:spcAft>
              <a:buNone/>
            </a:pPr>
            <a:r>
              <a:rPr lang="en" sz="1400"/>
              <a:t>tree (DT), K-nearest neighbor (KNN), random forest (RF).</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solidFill>
                  <a:srgbClr val="000000"/>
                </a:solidFill>
              </a:rPr>
              <a:t>Result :</a:t>
            </a:r>
            <a:r>
              <a:rPr lang="en" sz="1400"/>
              <a:t> They observed that stratified and cross validation performs better in each</a:t>
            </a:r>
            <a:endParaRPr sz="1400"/>
          </a:p>
          <a:p>
            <a:pPr indent="0" lvl="0" marL="0" rtl="0" algn="l">
              <a:spcBef>
                <a:spcPts val="0"/>
              </a:spcBef>
              <a:spcAft>
                <a:spcPts val="0"/>
              </a:spcAft>
              <a:buNone/>
            </a:pPr>
            <a:r>
              <a:rPr lang="en" sz="1400"/>
              <a:t>case among all classifiers. But DT classifier has a .4429 recall value and 85.20% accuracy that is better as compared to others.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t/>
            </a:r>
            <a:endParaRPr b="1">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